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sldIdLst>
    <p:sldId id="256" r:id="rId2"/>
    <p:sldId id="257" r:id="rId3"/>
    <p:sldId id="295" r:id="rId4"/>
    <p:sldId id="296" r:id="rId5"/>
    <p:sldId id="292" r:id="rId6"/>
    <p:sldId id="294" r:id="rId7"/>
    <p:sldId id="298" r:id="rId8"/>
    <p:sldId id="300" r:id="rId9"/>
    <p:sldId id="299" r:id="rId10"/>
    <p:sldId id="313" r:id="rId11"/>
    <p:sldId id="260" r:id="rId12"/>
    <p:sldId id="315" r:id="rId13"/>
    <p:sldId id="316" r:id="rId14"/>
    <p:sldId id="307" r:id="rId15"/>
    <p:sldId id="302" r:id="rId16"/>
    <p:sldId id="303" r:id="rId17"/>
    <p:sldId id="317" r:id="rId18"/>
    <p:sldId id="319" r:id="rId19"/>
    <p:sldId id="322" r:id="rId20"/>
    <p:sldId id="324" r:id="rId21"/>
    <p:sldId id="326" r:id="rId22"/>
    <p:sldId id="327" r:id="rId23"/>
    <p:sldId id="330" r:id="rId24"/>
    <p:sldId id="332" r:id="rId25"/>
    <p:sldId id="331" r:id="rId26"/>
    <p:sldId id="334" r:id="rId27"/>
    <p:sldId id="336" r:id="rId28"/>
    <p:sldId id="337" r:id="rId29"/>
    <p:sldId id="304" r:id="rId30"/>
    <p:sldId id="339" r:id="rId31"/>
    <p:sldId id="342" r:id="rId32"/>
    <p:sldId id="364" r:id="rId33"/>
    <p:sldId id="362" r:id="rId34"/>
    <p:sldId id="365" r:id="rId35"/>
    <p:sldId id="361" r:id="rId36"/>
    <p:sldId id="363" r:id="rId37"/>
    <p:sldId id="343" r:id="rId38"/>
    <p:sldId id="344" r:id="rId39"/>
    <p:sldId id="359" r:id="rId40"/>
    <p:sldId id="366" r:id="rId41"/>
    <p:sldId id="367" r:id="rId42"/>
    <p:sldId id="287" r:id="rId43"/>
    <p:sldId id="282" r:id="rId44"/>
    <p:sldId id="283" r:id="rId45"/>
    <p:sldId id="348" r:id="rId46"/>
    <p:sldId id="349" r:id="rId47"/>
    <p:sldId id="350" r:id="rId48"/>
    <p:sldId id="357" r:id="rId49"/>
    <p:sldId id="358" r:id="rId50"/>
    <p:sldId id="351" r:id="rId51"/>
    <p:sldId id="352" r:id="rId52"/>
    <p:sldId id="356" r:id="rId53"/>
    <p:sldId id="290" r:id="rId54"/>
    <p:sldId id="311" r:id="rId55"/>
    <p:sldId id="354" r:id="rId56"/>
    <p:sldId id="353" r:id="rId57"/>
    <p:sldId id="355" r:id="rId58"/>
    <p:sldId id="368" r:id="rId5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5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6292" autoAdjust="0"/>
  </p:normalViewPr>
  <p:slideViewPr>
    <p:cSldViewPr>
      <p:cViewPr varScale="1">
        <p:scale>
          <a:sx n="69" d="100"/>
          <a:sy n="69" d="100"/>
        </p:scale>
        <p:origin x="153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4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8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37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1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3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7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5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4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6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33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3fCLL7cQ0Y&amp;list=PLpoOz6vTyxSA9gKJ9jUdQ2c4234TXijTG&amp;index=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TgDsV8kA3SgP3g" TargetMode="External"/><Relationship Id="rId2" Type="http://schemas.openxmlformats.org/officeDocument/2006/relationships/hyperlink" Target="https://ikp-rao.ru/distancionnoe-obuchenie-detej-s-ov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s://www.youtube.com/playlist?list=PLWWMfqOdyYfjvjcIQEDxPZBIyqw6gifOx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-frc.ru/work/programs/931" TargetMode="External"/><Relationship Id="rId2" Type="http://schemas.openxmlformats.org/officeDocument/2006/relationships/hyperlink" Target="https://www.youtube.com/channel/UCte3Rk-C15cO31zxMe2ZkGQ/featur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frc-tmnr.pskov.ru/site/library?category=&#1044;&#1080;&#1072;&#1075;&#1085;&#1086;&#1089;&#1090;&#1080;&#1095;&#1077;&#1089;&#1082;&#1080;&#1077;+&#1084;&#1072;&#1090;&#1077;&#1088;&#1080;&#1072;&#1083;&#1099;" TargetMode="Externa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Ebgvea6eI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8uKpwJCcsShg8AmbrLEqfg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mck72.ru/" TargetMode="External"/><Relationship Id="rId2" Type="http://schemas.openxmlformats.org/officeDocument/2006/relationships/hyperlink" Target="https://rosuchebnik.ru/material/klassifikatsiya-detey-s-ovz/amp/#yakor_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c-blind.ru/poleznye-ssylkips:/www.youtube.com/channel/UC8uKpwJCcsShg8AmbrLEqf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tg.mskobr.ru/show-video-album/10" TargetMode="External"/><Relationship Id="rId2" Type="http://schemas.openxmlformats.org/officeDocument/2006/relationships/hyperlink" Target="https://cotg.mskobr.ru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temocenter.ru/res.html?rid=6116" TargetMode="External"/><Relationship Id="rId2" Type="http://schemas.openxmlformats.org/officeDocument/2006/relationships/hyperlink" Target="http://store.temocente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" y="6701028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571"/>
                </a:moveTo>
                <a:lnTo>
                  <a:pt x="8839200" y="4571"/>
                </a:lnTo>
                <a:lnTo>
                  <a:pt x="8839200" y="0"/>
                </a:lnTo>
                <a:lnTo>
                  <a:pt x="0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3047"/>
            <a:ext cx="152400" cy="6855459"/>
          </a:xfrm>
          <a:custGeom>
            <a:avLst/>
            <a:gdLst/>
            <a:ahLst/>
            <a:cxnLst/>
            <a:rect l="l" t="t" r="r" b="b"/>
            <a:pathLst>
              <a:path w="152400" h="6855459">
                <a:moveTo>
                  <a:pt x="152399" y="0"/>
                </a:moveTo>
                <a:lnTo>
                  <a:pt x="0" y="0"/>
                </a:lnTo>
                <a:lnTo>
                  <a:pt x="0" y="6854950"/>
                </a:lnTo>
                <a:lnTo>
                  <a:pt x="152399" y="6854950"/>
                </a:lnTo>
                <a:lnTo>
                  <a:pt x="152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8107" y="298548"/>
            <a:ext cx="7104659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Поиск и использование ресурсов, </a:t>
            </a:r>
            <a:r>
              <a:rPr lang="ru-RU" sz="4000" b="1" dirty="0" smtClean="0">
                <a:solidFill>
                  <a:srgbClr val="FF0000"/>
                </a:solidFill>
              </a:rPr>
              <a:t>для </a:t>
            </a:r>
            <a:r>
              <a:rPr lang="ru-RU" sz="4000" b="1" dirty="0">
                <a:solidFill>
                  <a:srgbClr val="FF0000"/>
                </a:solidFill>
              </a:rPr>
              <a:t>удаленной работы </a:t>
            </a:r>
            <a:r>
              <a:rPr lang="ru-RU" sz="4000" b="1" dirty="0" smtClean="0">
                <a:solidFill>
                  <a:srgbClr val="FF0000"/>
                </a:solidFill>
              </a:rPr>
              <a:t>при организации ДО детей с </a:t>
            </a:r>
            <a:r>
              <a:rPr lang="ru-RU" sz="4000" b="1" dirty="0" smtClean="0">
                <a:solidFill>
                  <a:srgbClr val="FF0000"/>
                </a:solidFill>
              </a:rPr>
              <a:t>ОВЗ</a:t>
            </a:r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Адаптация материалов к особенностям конкретной категории детей с </a:t>
            </a:r>
            <a:r>
              <a:rPr lang="ru-RU" sz="4000" b="1" dirty="0" smtClean="0">
                <a:solidFill>
                  <a:srgbClr val="FF0000"/>
                </a:solidFill>
              </a:rPr>
              <a:t>ОВЗ</a:t>
            </a:r>
            <a:endParaRPr lang="ru-RU" sz="4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5164757"/>
            <a:ext cx="4800600" cy="99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Киселева Светлана Олеговна, педагог отделения дистанционного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Опыт дистанционного образования детей с ОВЗ, детей-инвалидов в РФ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659466"/>
          </a:xfrm>
        </p:spPr>
        <p:txBody>
          <a:bodyPr/>
          <a:lstStyle/>
          <a:p>
            <a:r>
              <a:rPr lang="ru-RU" dirty="0"/>
              <a:t>Проект «</a:t>
            </a:r>
            <a:r>
              <a:rPr lang="ru-RU" dirty="0" err="1"/>
              <a:t>УчимЗнаем</a:t>
            </a:r>
            <a:r>
              <a:rPr lang="ru-RU" dirty="0"/>
              <a:t>» появился в начале 2014 года с целью построения полноценной образовательной среды для детей, болеющих тяжелыми заболеваниями и в течение длительного времени вынужденных находиться на лечении в условиях стационаров медицинских </a:t>
            </a:r>
            <a:r>
              <a:rPr lang="ru-RU" dirty="0" smtClean="0"/>
              <a:t>учреждений.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3733800" cy="2489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390786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https://mob.uchimznaem.ru/ui/index.html#/</a:t>
            </a:r>
            <a:r>
              <a:rPr lang="en-US" dirty="0" smtClean="0">
                <a:hlinkClick r:id="rId3"/>
              </a:rPr>
              <a:t>login</a:t>
            </a:r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2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88701" y="457200"/>
            <a:ext cx="83540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5090" marR="5080" indent="-1343025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latin typeface="Georgia"/>
                <a:cs typeface="Georgia"/>
              </a:rPr>
              <a:t>     </a:t>
            </a:r>
            <a:r>
              <a:rPr lang="ru-RU" sz="5400" dirty="0" smtClean="0">
                <a:latin typeface="+mj-lt"/>
                <a:cs typeface="Georgia"/>
              </a:rPr>
              <a:t>Дети  с ОВЗ</a:t>
            </a:r>
            <a:endParaRPr sz="5400" dirty="0">
              <a:latin typeface="+mj-lt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491" y="1516126"/>
            <a:ext cx="7655559" cy="692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1950" spc="-505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2300" dirty="0">
                <a:solidFill>
                  <a:srgbClr val="000000"/>
                </a:solidFill>
              </a:rPr>
              <a:t>1. </a:t>
            </a:r>
            <a:r>
              <a:rPr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 (глухие,</a:t>
            </a:r>
            <a:r>
              <a:rPr sz="23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слабослышащие,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>
              <a:lnSpc>
                <a:spcPts val="2620"/>
              </a:lnSpc>
            </a:pPr>
            <a:r>
              <a:rPr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позднооглохшие);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1" y="2183104"/>
            <a:ext cx="8299450" cy="36715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7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300" dirty="0">
                <a:latin typeface="Georgia"/>
                <a:cs typeface="Georgia"/>
              </a:rPr>
              <a:t>2. Дети с нарушением зрения (слепые,</a:t>
            </a:r>
            <a:r>
              <a:rPr sz="2300" spc="-9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слабовидящие);</a:t>
            </a:r>
            <a:endParaRPr sz="23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300" dirty="0">
                <a:latin typeface="Georgia"/>
                <a:cs typeface="Georgia"/>
              </a:rPr>
              <a:t>3. Дети с нарушением</a:t>
            </a:r>
            <a:r>
              <a:rPr sz="2300" spc="-4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речи;</a:t>
            </a:r>
            <a:endParaRPr sz="23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300" dirty="0">
                <a:latin typeface="Georgia"/>
                <a:cs typeface="Georgia"/>
              </a:rPr>
              <a:t>4. Дети с нарушением </a:t>
            </a:r>
            <a:r>
              <a:rPr sz="2300" spc="-5" dirty="0">
                <a:latin typeface="Georgia"/>
                <a:cs typeface="Georgia"/>
              </a:rPr>
              <a:t>опорно-двигательного</a:t>
            </a:r>
            <a:r>
              <a:rPr sz="2300" spc="-7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аппарата;</a:t>
            </a:r>
            <a:endParaRPr sz="23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300" dirty="0">
                <a:latin typeface="Georgia"/>
                <a:cs typeface="Georgia"/>
              </a:rPr>
              <a:t>5. </a:t>
            </a:r>
            <a:r>
              <a:rPr sz="2300" spc="-5" dirty="0">
                <a:latin typeface="Georgia"/>
                <a:cs typeface="Georgia"/>
              </a:rPr>
              <a:t>Дети </a:t>
            </a:r>
            <a:r>
              <a:rPr sz="2300" dirty="0">
                <a:latin typeface="Georgia"/>
                <a:cs typeface="Georgia"/>
              </a:rPr>
              <a:t>с </a:t>
            </a:r>
            <a:r>
              <a:rPr sz="2300" spc="-5" dirty="0">
                <a:latin typeface="Georgia"/>
                <a:cs typeface="Georgia"/>
              </a:rPr>
              <a:t>умственной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отсталостью;</a:t>
            </a:r>
            <a:endParaRPr sz="23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80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300" dirty="0">
                <a:latin typeface="Georgia"/>
                <a:cs typeface="Georgia"/>
              </a:rPr>
              <a:t>6. Дети с задержкой психического</a:t>
            </a:r>
            <a:r>
              <a:rPr sz="2300" spc="-114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развития;</a:t>
            </a:r>
            <a:endParaRPr sz="23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300" spc="-5" dirty="0">
                <a:latin typeface="Georgia"/>
                <a:cs typeface="Georgia"/>
              </a:rPr>
              <a:t>7. </a:t>
            </a:r>
            <a:r>
              <a:rPr sz="2300" dirty="0">
                <a:latin typeface="Georgia"/>
                <a:cs typeface="Georgia"/>
              </a:rPr>
              <a:t>Дети с нарушением поведения и</a:t>
            </a:r>
            <a:r>
              <a:rPr sz="2300" spc="-8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общения;</a:t>
            </a:r>
            <a:endParaRPr sz="2300">
              <a:latin typeface="Georgia"/>
              <a:cs typeface="Georgia"/>
            </a:endParaRPr>
          </a:p>
          <a:p>
            <a:pPr marL="287020" marR="5080" indent="-274320">
              <a:lnSpc>
                <a:spcPct val="90000"/>
              </a:lnSpc>
              <a:spcBef>
                <a:spcPts val="55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300" spc="-5" dirty="0">
                <a:latin typeface="Georgia"/>
                <a:cs typeface="Georgia"/>
              </a:rPr>
              <a:t>8. </a:t>
            </a:r>
            <a:r>
              <a:rPr sz="2300" dirty="0">
                <a:latin typeface="Georgia"/>
                <a:cs typeface="Georgia"/>
              </a:rPr>
              <a:t>Дети с </a:t>
            </a:r>
            <a:r>
              <a:rPr sz="2300" spc="-5" dirty="0">
                <a:latin typeface="Georgia"/>
                <a:cs typeface="Georgia"/>
              </a:rPr>
              <a:t>комплексными </a:t>
            </a:r>
            <a:r>
              <a:rPr sz="2300" dirty="0">
                <a:latin typeface="Georgia"/>
                <a:cs typeface="Georgia"/>
              </a:rPr>
              <a:t>нарушениями психофизического  </a:t>
            </a:r>
            <a:r>
              <a:rPr sz="2300" spc="-5" dirty="0">
                <a:latin typeface="Georgia"/>
                <a:cs typeface="Georgia"/>
              </a:rPr>
              <a:t>развития, </a:t>
            </a:r>
            <a:r>
              <a:rPr sz="2300" dirty="0">
                <a:latin typeface="Georgia"/>
                <a:cs typeface="Georgia"/>
              </a:rPr>
              <a:t>с так называемыми </a:t>
            </a:r>
            <a:r>
              <a:rPr sz="2300" spc="-5" dirty="0">
                <a:latin typeface="Georgia"/>
                <a:cs typeface="Georgia"/>
              </a:rPr>
              <a:t>сложными дефектами  (слепоглухонемые, </a:t>
            </a:r>
            <a:r>
              <a:rPr sz="2300" dirty="0">
                <a:latin typeface="Georgia"/>
                <a:cs typeface="Georgia"/>
              </a:rPr>
              <a:t>глухие </a:t>
            </a:r>
            <a:r>
              <a:rPr sz="2300" spc="5" dirty="0">
                <a:latin typeface="Georgia"/>
                <a:cs typeface="Georgia"/>
              </a:rPr>
              <a:t>или </a:t>
            </a:r>
            <a:r>
              <a:rPr sz="2300" dirty="0">
                <a:latin typeface="Georgia"/>
                <a:cs typeface="Georgia"/>
              </a:rPr>
              <a:t>слепые </a:t>
            </a:r>
            <a:r>
              <a:rPr sz="2300" spc="-5" dirty="0">
                <a:latin typeface="Georgia"/>
                <a:cs typeface="Georgia"/>
              </a:rPr>
              <a:t>дети </a:t>
            </a:r>
            <a:r>
              <a:rPr sz="2300" dirty="0">
                <a:latin typeface="Georgia"/>
                <a:cs typeface="Georgia"/>
              </a:rPr>
              <a:t>с </a:t>
            </a:r>
            <a:r>
              <a:rPr sz="2300" spc="-5" dirty="0">
                <a:latin typeface="Georgia"/>
                <a:cs typeface="Georgia"/>
              </a:rPr>
              <a:t>умственной  отсталостью).</a:t>
            </a:r>
            <a:endParaRPr sz="23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pc="-5" dirty="0"/>
              <a:t>Дети </a:t>
            </a:r>
            <a:r>
              <a:rPr lang="ru-RU" dirty="0"/>
              <a:t>с нарушением</a:t>
            </a:r>
            <a:r>
              <a:rPr lang="ru-RU" spc="-80" dirty="0"/>
              <a:t> </a:t>
            </a:r>
            <a:r>
              <a:rPr lang="ru-RU" spc="-5" dirty="0"/>
              <a:t>слуха</a:t>
            </a:r>
            <a:r>
              <a:rPr lang="en-US" spc="-5" dirty="0"/>
              <a:t/>
            </a:r>
            <a:br>
              <a:rPr lang="en-US" spc="-5" dirty="0"/>
            </a:br>
            <a:r>
              <a:rPr lang="en-US" spc="-5" dirty="0"/>
              <a:t>(</a:t>
            </a:r>
            <a:r>
              <a:rPr lang="ru-RU" spc="-5" dirty="0"/>
              <a:t>глухие и слабослышащие)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7" y="1600201"/>
            <a:ext cx="8087603" cy="4724400"/>
          </a:xfrm>
        </p:spPr>
      </p:pic>
    </p:spTree>
    <p:extLst>
      <p:ext uri="{BB962C8B-B14F-4D97-AF65-F5344CB8AC3E}">
        <p14:creationId xmlns:p14="http://schemas.microsoft.com/office/powerpoint/2010/main" val="21036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5" dirty="0"/>
              <a:t>Дети </a:t>
            </a:r>
            <a:r>
              <a:rPr lang="ru-RU" dirty="0"/>
              <a:t>с нарушением</a:t>
            </a:r>
            <a:r>
              <a:rPr lang="ru-RU" spc="-80" dirty="0"/>
              <a:t> </a:t>
            </a:r>
            <a:r>
              <a:rPr lang="ru-RU" spc="-5" dirty="0"/>
              <a:t>слуха</a:t>
            </a:r>
            <a:r>
              <a:rPr lang="en-US" spc="-5" dirty="0"/>
              <a:t/>
            </a:r>
            <a:br>
              <a:rPr lang="en-US" spc="-5" dirty="0"/>
            </a:br>
            <a:r>
              <a:rPr lang="en-US" spc="-5" dirty="0"/>
              <a:t>(</a:t>
            </a:r>
            <a:r>
              <a:rPr lang="ru-RU" spc="-5" dirty="0"/>
              <a:t>глухие и слабослышащие)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3" y="1846263"/>
            <a:ext cx="7165883" cy="4022725"/>
          </a:xfrm>
        </p:spPr>
      </p:pic>
    </p:spTree>
    <p:extLst>
      <p:ext uri="{BB962C8B-B14F-4D97-AF65-F5344CB8AC3E}">
        <p14:creationId xmlns:p14="http://schemas.microsoft.com/office/powerpoint/2010/main" val="274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5" dirty="0"/>
              <a:t>Дети </a:t>
            </a:r>
            <a:r>
              <a:rPr lang="ru-RU" dirty="0"/>
              <a:t>с нарушением</a:t>
            </a:r>
            <a:r>
              <a:rPr lang="ru-RU" spc="-80" dirty="0"/>
              <a:t> </a:t>
            </a:r>
            <a:r>
              <a:rPr lang="ru-RU" spc="-5" dirty="0"/>
              <a:t>слуха</a:t>
            </a:r>
            <a:r>
              <a:rPr lang="en-US" spc="-5" dirty="0"/>
              <a:t/>
            </a:r>
            <a:br>
              <a:rPr lang="en-US" spc="-5" dirty="0"/>
            </a:br>
            <a:r>
              <a:rPr lang="en-US" spc="-5" dirty="0"/>
              <a:t>(</a:t>
            </a:r>
            <a:r>
              <a:rPr lang="ru-RU" spc="-5" dirty="0"/>
              <a:t>глухие и слабослышащие)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37361"/>
            <a:ext cx="7543801" cy="463126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двустороннее </a:t>
            </a:r>
            <a:r>
              <a:rPr lang="ru-RU" sz="6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слуховой функции </a:t>
            </a:r>
            <a:endParaRPr lang="en-US" sz="6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6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затруднено или невозможно </a:t>
            </a:r>
            <a:endParaRPr lang="en-US" sz="6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вестибулярный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</a:t>
            </a:r>
          </a:p>
          <a:p>
            <a:pPr marL="0" indent="0"/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715" indent="0" algn="just">
              <a:lnSpc>
                <a:spcPct val="170000"/>
              </a:lnSpc>
              <a:spcBef>
                <a:spcPts val="105"/>
              </a:spcBef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6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дистанционного обучения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с </a:t>
            </a:r>
            <a:r>
              <a:rPr lang="ru-RU" sz="6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6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r>
              <a:rPr lang="ru-RU" sz="6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6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ряд </a:t>
            </a:r>
            <a:r>
              <a:rPr lang="ru-RU" sz="6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специфических </a:t>
            </a:r>
            <a:r>
              <a:rPr lang="ru-RU" sz="6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барьеров, </a:t>
            </a:r>
            <a:r>
              <a:rPr lang="ru-RU" sz="6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обусловленных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типом</a:t>
            </a:r>
            <a:r>
              <a:rPr lang="ru-RU" sz="6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нарушения: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960"/>
              </a:spcBef>
              <a:buFont typeface="Wingdings" panose="05000000000000000000" pitchFamily="2" charset="2"/>
              <a:buChar char="q"/>
              <a:tabLst>
                <a:tab pos="462280" algn="l"/>
              </a:tabLst>
            </a:pPr>
            <a:r>
              <a:rPr lang="ru-RU" sz="6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структура</a:t>
            </a:r>
            <a:r>
              <a:rPr lang="ru-RU" sz="6400" spc="4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страницы,</a:t>
            </a:r>
            <a:r>
              <a:rPr lang="ru-RU" sz="6400" spc="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400" spc="4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960"/>
              </a:spcBef>
              <a:buFont typeface="Wingdings" panose="05000000000000000000" pitchFamily="2" charset="2"/>
              <a:buChar char="q"/>
              <a:tabLst>
                <a:tab pos="462280" algn="l"/>
              </a:tabLst>
            </a:pPr>
            <a:r>
              <a:rPr lang="ru-RU" sz="6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навигация,</a:t>
            </a:r>
          </a:p>
          <a:p>
            <a:pPr marL="0" indent="0" algn="just">
              <a:lnSpc>
                <a:spcPct val="17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сложности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6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вербальным материалом</a:t>
            </a:r>
            <a:r>
              <a:rPr lang="ru-RU" sz="6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7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sz="6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невосприятие</a:t>
            </a:r>
            <a:r>
              <a:rPr lang="ru-RU" sz="64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аудиоинформации.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081" y="152400"/>
            <a:ext cx="7069931" cy="16716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551498" algn="ctr">
              <a:spcBef>
                <a:spcPts val="75"/>
              </a:spcBef>
            </a:pPr>
            <a:r>
              <a:rPr sz="3600" spc="-8" dirty="0" err="1">
                <a:latin typeface="+mj-lt"/>
                <a:cs typeface="Times New Roman" panose="02020603050405020304" pitchFamily="18" charset="0"/>
              </a:rPr>
              <a:t>Обучение</a:t>
            </a:r>
            <a:r>
              <a:rPr sz="3600" spc="-8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spc="-1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spc="-11" dirty="0" smtClean="0">
                <a:latin typeface="+mj-lt"/>
                <a:cs typeface="Times New Roman" panose="02020603050405020304" pitchFamily="18" charset="0"/>
              </a:rPr>
              <a:t>детей </a:t>
            </a:r>
            <a:r>
              <a:rPr sz="3600" spc="-1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sz="3600" dirty="0">
                <a:latin typeface="+mj-lt"/>
                <a:cs typeface="Times New Roman" panose="02020603050405020304" pitchFamily="18" charset="0"/>
              </a:rPr>
              <a:t>с </a:t>
            </a:r>
            <a:r>
              <a:rPr sz="3600" spc="-11" dirty="0">
                <a:latin typeface="+mj-lt"/>
                <a:cs typeface="Times New Roman" panose="02020603050405020304" pitchFamily="18" charset="0"/>
              </a:rPr>
              <a:t>нарушением слуха </a:t>
            </a:r>
            <a:r>
              <a:rPr sz="3600" spc="-15" dirty="0">
                <a:latin typeface="+mj-lt"/>
                <a:cs typeface="Times New Roman" panose="02020603050405020304" pitchFamily="18" charset="0"/>
              </a:rPr>
              <a:t>рекомендуется  </a:t>
            </a:r>
            <a:r>
              <a:rPr sz="3600" spc="-8" dirty="0">
                <a:latin typeface="+mj-lt"/>
                <a:cs typeface="Times New Roman" panose="02020603050405020304" pitchFamily="18" charset="0"/>
              </a:rPr>
              <a:t>выстраивать</a:t>
            </a:r>
            <a:r>
              <a:rPr sz="3600" spc="34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3600" spc="-19" dirty="0" err="1">
                <a:latin typeface="+mj-lt"/>
                <a:cs typeface="Times New Roman" panose="02020603050405020304" pitchFamily="18" charset="0"/>
              </a:rPr>
              <a:t>используя</a:t>
            </a:r>
            <a:r>
              <a:rPr sz="3600" spc="-19" dirty="0" smtClean="0">
                <a:latin typeface="+mj-lt"/>
                <a:cs typeface="Times New Roman" panose="02020603050405020304" pitchFamily="18" charset="0"/>
              </a:rPr>
              <a:t>:</a:t>
            </a:r>
            <a:endParaRPr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080" y="1463451"/>
            <a:ext cx="7917719" cy="2353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2400" indent="-143351">
              <a:spcBef>
                <a:spcPts val="75"/>
              </a:spcBef>
              <a:buChar char="•"/>
              <a:tabLst>
                <a:tab pos="152876" algn="l"/>
              </a:tabLst>
            </a:pPr>
            <a:endParaRPr lang="ru-RU" spc="-15" dirty="0" smtClean="0">
              <a:latin typeface="Arial"/>
              <a:cs typeface="Arial"/>
            </a:endParaRPr>
          </a:p>
          <a:p>
            <a:pPr marL="141923" indent="-132874">
              <a:spcBef>
                <a:spcPts val="900"/>
              </a:spcBef>
              <a:buSzPct val="91666"/>
              <a:buChar char="•"/>
              <a:tabLst>
                <a:tab pos="142399" algn="l"/>
              </a:tabLst>
            </a:pPr>
            <a:r>
              <a:rPr lang="ru-RU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</a:t>
            </a:r>
            <a:r>
              <a:rPr lang="ru-RU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3810">
              <a:buChar char="•"/>
              <a:tabLst>
                <a:tab pos="152876" algn="l"/>
                <a:tab pos="2752725" algn="l"/>
                <a:tab pos="4124325" algn="l"/>
                <a:tab pos="6182201" algn="l"/>
              </a:tabLst>
            </a:pPr>
            <a:r>
              <a:rPr lang="ru-RU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видеом</a:t>
            </a:r>
            <a:r>
              <a:rPr lang="ru-RU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ериал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ус</a:t>
            </a:r>
            <a:r>
              <a:rPr lang="ru-RU" spc="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ждения	т</a:t>
            </a:r>
            <a:r>
              <a:rPr lang="ru-RU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 или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сурдопереводом</a:t>
            </a:r>
            <a:r>
              <a:rPr lang="ru-RU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-143351">
              <a:spcBef>
                <a:spcPts val="75"/>
              </a:spcBef>
              <a:buChar char="•"/>
              <a:tabLst>
                <a:tab pos="152876" algn="l"/>
              </a:tabLst>
            </a:pP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</a:t>
            </a:r>
            <a:r>
              <a:rPr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презентации,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анимации;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-143351">
              <a:buChar char="•"/>
              <a:tabLst>
                <a:tab pos="152876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титры в 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дублирования аудиоконтента;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-143351">
              <a:buChar char="•"/>
              <a:tabLst>
                <a:tab pos="152876" algn="l"/>
              </a:tabLst>
            </a:pPr>
            <a:r>
              <a:rPr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практикумы, </a:t>
            </a:r>
            <a:r>
              <a:rPr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3353" indent="-144304">
              <a:buChar char="•"/>
              <a:tabLst>
                <a:tab pos="153828" algn="l"/>
                <a:tab pos="784383" algn="l"/>
                <a:tab pos="2636520" algn="l"/>
                <a:tab pos="3840956" algn="l"/>
                <a:tab pos="5169218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	и</a:t>
            </a:r>
            <a:r>
              <a:rPr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	форм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	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х	ср</a:t>
            </a:r>
            <a:r>
              <a:rPr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55910" y="3530684"/>
            <a:ext cx="96583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111" y="3891244"/>
            <a:ext cx="7220426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2436971" algn="l"/>
              </a:tabLst>
            </a:pPr>
            <a:r>
              <a:rPr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	</a:t>
            </a:r>
            <a:r>
              <a:rPr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(сурдопереводчика,  </a:t>
            </a:r>
            <a:r>
              <a:rPr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тьютора, психолога, </a:t>
            </a:r>
            <a:r>
              <a:rPr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7357" y="1220954"/>
            <a:ext cx="2719864" cy="1301799"/>
          </a:xfrm>
          <a:prstGeom prst="rect">
            <a:avLst/>
          </a:prstGeom>
        </p:spPr>
        <p:txBody>
          <a:bodyPr vert="horz" wrap="square" lIns="0" tIns="54769" rIns="0" bIns="0" rtlCol="0" anchor="b">
            <a:spAutoFit/>
          </a:bodyPr>
          <a:lstStyle/>
          <a:p>
            <a:pPr marL="9525" marR="3810" indent="658177">
              <a:lnSpc>
                <a:spcPct val="90000"/>
              </a:lnSpc>
              <a:spcBef>
                <a:spcPts val="431"/>
              </a:spcBef>
            </a:pPr>
            <a:r>
              <a:rPr sz="3000" spc="-4" dirty="0">
                <a:latin typeface="Arial"/>
                <a:cs typeface="Arial"/>
              </a:rPr>
              <a:t>Пример  </a:t>
            </a:r>
            <a:r>
              <a:rPr sz="3000" spc="-8" dirty="0">
                <a:latin typeface="Arial"/>
                <a:cs typeface="Arial"/>
              </a:rPr>
              <a:t>адаптиро</a:t>
            </a:r>
            <a:r>
              <a:rPr sz="3000" spc="-34" dirty="0">
                <a:latin typeface="Arial"/>
                <a:cs typeface="Arial"/>
              </a:rPr>
              <a:t>в</a:t>
            </a:r>
            <a:r>
              <a:rPr sz="3000" spc="-8" dirty="0">
                <a:latin typeface="Arial"/>
                <a:cs typeface="Arial"/>
              </a:rPr>
              <a:t>ания  </a:t>
            </a:r>
            <a:r>
              <a:rPr sz="3000" spc="-11" dirty="0">
                <a:latin typeface="Arial"/>
                <a:cs typeface="Arial"/>
              </a:rPr>
              <a:t>текста</a:t>
            </a:r>
            <a:r>
              <a:rPr sz="3000" spc="-26" dirty="0">
                <a:latin typeface="Arial"/>
                <a:cs typeface="Arial"/>
              </a:rPr>
              <a:t> </a:t>
            </a:r>
            <a:r>
              <a:rPr sz="3000" spc="-8" dirty="0">
                <a:latin typeface="Arial"/>
                <a:cs typeface="Arial"/>
              </a:rPr>
              <a:t>заданий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3284" y="2670353"/>
            <a:ext cx="3833813" cy="2943081"/>
          </a:xfrm>
          <a:prstGeom prst="rect">
            <a:avLst/>
          </a:prstGeom>
        </p:spPr>
        <p:txBody>
          <a:bodyPr vert="horz" wrap="square" lIns="0" tIns="29051" rIns="0" bIns="0" rtlCol="0">
            <a:spAutoFit/>
          </a:bodyPr>
          <a:lstStyle/>
          <a:p>
            <a:pPr marL="9525">
              <a:spcBef>
                <a:spcPts val="229"/>
              </a:spcBef>
            </a:pPr>
            <a:r>
              <a:rPr sz="1650" dirty="0">
                <a:latin typeface="Arial"/>
                <a:cs typeface="Arial"/>
              </a:rPr>
              <a:t>Характеристика </a:t>
            </a:r>
            <a:r>
              <a:rPr sz="1650" spc="-8" dirty="0">
                <a:latin typeface="Arial"/>
                <a:cs typeface="Arial"/>
              </a:rPr>
              <a:t>формулировки</a:t>
            </a:r>
            <a:r>
              <a:rPr sz="1650" spc="4" dirty="0">
                <a:latin typeface="Arial"/>
                <a:cs typeface="Arial"/>
              </a:rPr>
              <a:t> </a:t>
            </a:r>
            <a:r>
              <a:rPr sz="1650" spc="-8" dirty="0">
                <a:latin typeface="Arial"/>
                <a:cs typeface="Arial"/>
              </a:rPr>
              <a:t>фраз:</a:t>
            </a:r>
            <a:endParaRPr sz="1650" dirty="0">
              <a:latin typeface="Arial"/>
              <a:cs typeface="Arial"/>
            </a:endParaRPr>
          </a:p>
          <a:p>
            <a:pPr marL="395764" indent="-386715">
              <a:spcBef>
                <a:spcPts val="150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1650" spc="-4" dirty="0">
                <a:latin typeface="Arial"/>
                <a:cs typeface="Arial"/>
              </a:rPr>
              <a:t>Краткая.</a:t>
            </a:r>
            <a:endParaRPr sz="1650" dirty="0">
              <a:latin typeface="Arial"/>
              <a:cs typeface="Arial"/>
            </a:endParaRPr>
          </a:p>
          <a:p>
            <a:pPr marL="395764" indent="-386715">
              <a:spcBef>
                <a:spcPts val="153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1650" spc="-8" dirty="0">
                <a:latin typeface="Arial"/>
                <a:cs typeface="Arial"/>
              </a:rPr>
              <a:t>Понятная.</a:t>
            </a:r>
            <a:endParaRPr sz="1650" dirty="0">
              <a:latin typeface="Arial"/>
              <a:cs typeface="Arial"/>
            </a:endParaRPr>
          </a:p>
          <a:p>
            <a:pPr marL="395764" indent="-386715">
              <a:spcBef>
                <a:spcPts val="161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1650" spc="-4" dirty="0">
                <a:latin typeface="Arial"/>
                <a:cs typeface="Arial"/>
              </a:rPr>
              <a:t>Смысловая нагрузка</a:t>
            </a:r>
            <a:r>
              <a:rPr sz="1650" spc="4" dirty="0">
                <a:latin typeface="Arial"/>
                <a:cs typeface="Arial"/>
              </a:rPr>
              <a:t> </a:t>
            </a:r>
            <a:r>
              <a:rPr sz="1650" spc="-11" dirty="0">
                <a:latin typeface="Arial"/>
                <a:cs typeface="Arial"/>
              </a:rPr>
              <a:t>сохраняется.</a:t>
            </a:r>
            <a:endParaRPr sz="1650" dirty="0">
              <a:latin typeface="Arial"/>
              <a:cs typeface="Arial"/>
            </a:endParaRPr>
          </a:p>
          <a:p>
            <a:pPr marL="9525">
              <a:spcBef>
                <a:spcPts val="157"/>
              </a:spcBef>
            </a:pPr>
            <a:r>
              <a:rPr sz="1650" spc="-11" dirty="0">
                <a:latin typeface="Arial"/>
                <a:cs typeface="Arial"/>
              </a:rPr>
              <a:t>Стоит</a:t>
            </a:r>
            <a:r>
              <a:rPr sz="1650" spc="-41" dirty="0">
                <a:latin typeface="Arial"/>
                <a:cs typeface="Arial"/>
              </a:rPr>
              <a:t> </a:t>
            </a:r>
            <a:r>
              <a:rPr sz="1650" spc="-15" dirty="0">
                <a:latin typeface="Arial"/>
                <a:cs typeface="Arial"/>
              </a:rPr>
              <a:t>избегать:</a:t>
            </a:r>
            <a:endParaRPr sz="1650" dirty="0">
              <a:latin typeface="Arial"/>
              <a:cs typeface="Arial"/>
            </a:endParaRPr>
          </a:p>
          <a:p>
            <a:pPr marL="395764" indent="-386715">
              <a:spcBef>
                <a:spcPts val="150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1650" b="1" spc="-11" dirty="0">
                <a:latin typeface="Arial"/>
                <a:cs typeface="Arial"/>
              </a:rPr>
              <a:t>Многозначные </a:t>
            </a:r>
            <a:r>
              <a:rPr sz="1650" b="1" spc="-4" dirty="0">
                <a:latin typeface="Arial"/>
                <a:cs typeface="Arial"/>
              </a:rPr>
              <a:t>слова и</a:t>
            </a:r>
            <a:r>
              <a:rPr sz="1650" b="1" spc="4" dirty="0">
                <a:latin typeface="Arial"/>
                <a:cs typeface="Arial"/>
              </a:rPr>
              <a:t> </a:t>
            </a:r>
            <a:r>
              <a:rPr sz="1650" b="1" spc="-4" dirty="0">
                <a:latin typeface="Arial"/>
                <a:cs typeface="Arial"/>
              </a:rPr>
              <a:t>выражения.</a:t>
            </a:r>
            <a:endParaRPr sz="1650" b="1" dirty="0">
              <a:latin typeface="Arial"/>
              <a:cs typeface="Arial"/>
            </a:endParaRPr>
          </a:p>
          <a:p>
            <a:pPr marL="395764" indent="-386715">
              <a:spcBef>
                <a:spcPts val="164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1650" b="1" spc="-8" dirty="0">
                <a:latin typeface="Arial"/>
                <a:cs typeface="Arial"/>
              </a:rPr>
              <a:t>Слова </a:t>
            </a:r>
            <a:r>
              <a:rPr sz="1650" b="1" spc="-4" dirty="0">
                <a:latin typeface="Arial"/>
                <a:cs typeface="Arial"/>
              </a:rPr>
              <a:t>с </a:t>
            </a:r>
            <a:r>
              <a:rPr sz="1650" b="1" spc="-11" dirty="0">
                <a:latin typeface="Arial"/>
                <a:cs typeface="Arial"/>
              </a:rPr>
              <a:t>двойным</a:t>
            </a:r>
            <a:r>
              <a:rPr sz="1650" b="1" spc="38" dirty="0">
                <a:latin typeface="Arial"/>
                <a:cs typeface="Arial"/>
              </a:rPr>
              <a:t> </a:t>
            </a:r>
            <a:r>
              <a:rPr sz="1650" b="1" spc="-4" dirty="0">
                <a:latin typeface="Arial"/>
                <a:cs typeface="Arial"/>
              </a:rPr>
              <a:t>смыслом.</a:t>
            </a:r>
            <a:endParaRPr sz="1650" b="1" dirty="0">
              <a:latin typeface="Arial"/>
              <a:cs typeface="Arial"/>
            </a:endParaRPr>
          </a:p>
          <a:p>
            <a:pPr marL="395764" indent="-386715">
              <a:spcBef>
                <a:spcPts val="153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1650" b="1" spc="-8" dirty="0">
                <a:latin typeface="Arial"/>
                <a:cs typeface="Arial"/>
              </a:rPr>
              <a:t>Слова </a:t>
            </a:r>
            <a:r>
              <a:rPr sz="1650" b="1" spc="-4" dirty="0">
                <a:latin typeface="Arial"/>
                <a:cs typeface="Arial"/>
              </a:rPr>
              <a:t>–</a:t>
            </a:r>
            <a:r>
              <a:rPr sz="1650" b="1" spc="23" dirty="0">
                <a:latin typeface="Arial"/>
                <a:cs typeface="Arial"/>
              </a:rPr>
              <a:t> </a:t>
            </a:r>
            <a:r>
              <a:rPr sz="1650" b="1" spc="-8" dirty="0">
                <a:latin typeface="Arial"/>
                <a:cs typeface="Arial"/>
              </a:rPr>
              <a:t>обобщения.</a:t>
            </a:r>
            <a:endParaRPr sz="1650" b="1" dirty="0">
              <a:latin typeface="Arial"/>
              <a:cs typeface="Arial"/>
            </a:endParaRPr>
          </a:p>
          <a:p>
            <a:pPr marL="395764" marR="597218" indent="-386715">
              <a:lnSpc>
                <a:spcPct val="70000"/>
              </a:lnSpc>
              <a:spcBef>
                <a:spcPts val="746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1650" b="1" spc="-4" dirty="0">
                <a:latin typeface="Arial"/>
                <a:cs typeface="Arial"/>
              </a:rPr>
              <a:t>Сложные и </a:t>
            </a:r>
            <a:r>
              <a:rPr sz="1650" b="1" spc="-8" dirty="0">
                <a:latin typeface="Arial"/>
                <a:cs typeface="Arial"/>
              </a:rPr>
              <a:t>недоступные </a:t>
            </a:r>
            <a:r>
              <a:rPr sz="1650" b="1" spc="-4" dirty="0">
                <a:latin typeface="Arial"/>
                <a:cs typeface="Arial"/>
              </a:rPr>
              <a:t>для  понимания </a:t>
            </a:r>
            <a:r>
              <a:rPr sz="1650" b="1" spc="-8" dirty="0">
                <a:latin typeface="Arial"/>
                <a:cs typeface="Arial"/>
              </a:rPr>
              <a:t>термины.</a:t>
            </a:r>
            <a:endParaRPr sz="1650" b="1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298" y="0"/>
            <a:ext cx="4836986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283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543800" cy="1450757"/>
          </a:xfrm>
        </p:spPr>
        <p:txBody>
          <a:bodyPr/>
          <a:lstStyle/>
          <a:p>
            <a:r>
              <a:rPr lang="ru-RU" spc="-5" dirty="0"/>
              <a:t>Дети </a:t>
            </a:r>
            <a:r>
              <a:rPr lang="ru-RU" dirty="0"/>
              <a:t>с нарушением</a:t>
            </a:r>
            <a:r>
              <a:rPr lang="ru-RU" spc="-85" dirty="0"/>
              <a:t> </a:t>
            </a:r>
            <a:r>
              <a:rPr lang="ru-RU" dirty="0"/>
              <a:t>зрения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1"/>
            <a:ext cx="7924799" cy="4953000"/>
          </a:xfrm>
        </p:spPr>
      </p:pic>
    </p:spTree>
    <p:extLst>
      <p:ext uri="{BB962C8B-B14F-4D97-AF65-F5344CB8AC3E}">
        <p14:creationId xmlns:p14="http://schemas.microsoft.com/office/powerpoint/2010/main" val="34817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543800" cy="1450757"/>
          </a:xfrm>
        </p:spPr>
        <p:txBody>
          <a:bodyPr/>
          <a:lstStyle/>
          <a:p>
            <a:r>
              <a:rPr lang="ru-RU" spc="-5" dirty="0"/>
              <a:t>Дети </a:t>
            </a:r>
            <a:r>
              <a:rPr lang="ru-RU" dirty="0"/>
              <a:t>с нарушением</a:t>
            </a:r>
            <a:r>
              <a:rPr lang="ru-RU" spc="-85" dirty="0"/>
              <a:t> </a:t>
            </a:r>
            <a:r>
              <a:rPr lang="ru-RU" dirty="0"/>
              <a:t>зрения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467600" cy="4587239"/>
          </a:xfrm>
        </p:spPr>
      </p:pic>
    </p:spTree>
    <p:extLst>
      <p:ext uri="{BB962C8B-B14F-4D97-AF65-F5344CB8AC3E}">
        <p14:creationId xmlns:p14="http://schemas.microsoft.com/office/powerpoint/2010/main" val="20441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543800" cy="1450757"/>
          </a:xfrm>
        </p:spPr>
        <p:txBody>
          <a:bodyPr/>
          <a:lstStyle/>
          <a:p>
            <a:r>
              <a:rPr lang="ru-RU" dirty="0" smtClean="0"/>
              <a:t>Дети с нарушением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marR="5715" indent="448945" algn="just">
              <a:lnSpc>
                <a:spcPct val="100000"/>
              </a:lnSpc>
              <a:spcBef>
                <a:spcPts val="105"/>
              </a:spcBef>
            </a:pPr>
            <a:r>
              <a:rPr lang="ru-RU" b="1" dirty="0">
                <a:latin typeface="Arial"/>
                <a:cs typeface="Arial"/>
              </a:rPr>
              <a:t>При </a:t>
            </a:r>
            <a:r>
              <a:rPr lang="ru-RU" b="1" spc="-10" dirty="0">
                <a:latin typeface="Arial"/>
                <a:cs typeface="Arial"/>
              </a:rPr>
              <a:t>организации дистанционного обучения </a:t>
            </a:r>
            <a:r>
              <a:rPr lang="ru-RU" dirty="0">
                <a:latin typeface="Arial"/>
                <a:cs typeface="Arial"/>
              </a:rPr>
              <a:t>лиц с </a:t>
            </a:r>
            <a:r>
              <a:rPr lang="ru-RU" spc="-5" dirty="0">
                <a:latin typeface="Arial"/>
                <a:cs typeface="Arial"/>
              </a:rPr>
              <a:t>инвалидностью </a:t>
            </a:r>
            <a:r>
              <a:rPr lang="ru-RU" dirty="0">
                <a:latin typeface="Arial"/>
                <a:cs typeface="Arial"/>
              </a:rPr>
              <a:t>и  </a:t>
            </a:r>
            <a:r>
              <a:rPr lang="ru-RU" spc="-25" dirty="0">
                <a:latin typeface="Arial"/>
                <a:cs typeface="Arial"/>
              </a:rPr>
              <a:t>ОВЗ </a:t>
            </a:r>
            <a:r>
              <a:rPr lang="ru-RU" spc="-20" dirty="0">
                <a:latin typeface="Arial"/>
                <a:cs typeface="Arial"/>
              </a:rPr>
              <a:t>необходимо </a:t>
            </a:r>
            <a:r>
              <a:rPr lang="ru-RU" spc="-10" dirty="0">
                <a:latin typeface="Arial"/>
                <a:cs typeface="Arial"/>
              </a:rPr>
              <a:t>учитывать ряд </a:t>
            </a:r>
            <a:r>
              <a:rPr lang="ru-RU" spc="-5" dirty="0">
                <a:latin typeface="Arial"/>
                <a:cs typeface="Arial"/>
              </a:rPr>
              <a:t>специфических </a:t>
            </a:r>
            <a:r>
              <a:rPr lang="ru-RU" spc="-10" dirty="0">
                <a:latin typeface="Arial"/>
                <a:cs typeface="Arial"/>
              </a:rPr>
              <a:t>барьеров, </a:t>
            </a:r>
            <a:r>
              <a:rPr lang="ru-RU" spc="-15" dirty="0">
                <a:latin typeface="Arial"/>
                <a:cs typeface="Arial"/>
              </a:rPr>
              <a:t>обусловленных  </a:t>
            </a:r>
            <a:r>
              <a:rPr lang="ru-RU" dirty="0">
                <a:latin typeface="Arial"/>
                <a:cs typeface="Arial"/>
              </a:rPr>
              <a:t>типом</a:t>
            </a:r>
            <a:r>
              <a:rPr lang="ru-RU" spc="-10" dirty="0">
                <a:latin typeface="Arial"/>
                <a:cs typeface="Arial"/>
              </a:rPr>
              <a:t> </a:t>
            </a:r>
            <a:r>
              <a:rPr lang="ru-RU" spc="-5" dirty="0">
                <a:latin typeface="Arial"/>
                <a:cs typeface="Arial"/>
              </a:rPr>
              <a:t>нарушения:</a:t>
            </a:r>
            <a:endParaRPr lang="ru-RU" dirty="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buChar char="•"/>
              <a:tabLst>
                <a:tab pos="462280" algn="l"/>
              </a:tabLst>
            </a:pPr>
            <a:r>
              <a:rPr lang="ru-RU" spc="-15" dirty="0" smtClean="0">
                <a:latin typeface="Arial"/>
                <a:cs typeface="Arial"/>
              </a:rPr>
              <a:t>трудности </a:t>
            </a:r>
            <a:r>
              <a:rPr lang="ru-RU" spc="-5" dirty="0">
                <a:latin typeface="Arial"/>
                <a:cs typeface="Arial"/>
              </a:rPr>
              <a:t>лиц </a:t>
            </a:r>
            <a:r>
              <a:rPr lang="ru-RU" dirty="0">
                <a:latin typeface="Arial"/>
                <a:cs typeface="Arial"/>
              </a:rPr>
              <a:t>с </a:t>
            </a:r>
            <a:r>
              <a:rPr lang="ru-RU" spc="-5" dirty="0">
                <a:latin typeface="Arial"/>
                <a:cs typeface="Arial"/>
              </a:rPr>
              <a:t>нарушениями зрения (слепых): сложная структура  страницы, </a:t>
            </a:r>
            <a:r>
              <a:rPr lang="ru-RU" spc="-15" dirty="0">
                <a:latin typeface="Arial"/>
                <a:cs typeface="Arial"/>
              </a:rPr>
              <a:t>отсутствие </a:t>
            </a:r>
            <a:r>
              <a:rPr lang="ru-RU" dirty="0">
                <a:latin typeface="Arial"/>
                <a:cs typeface="Arial"/>
              </a:rPr>
              <a:t>или </a:t>
            </a:r>
            <a:r>
              <a:rPr lang="ru-RU" spc="-10" dirty="0">
                <a:latin typeface="Arial"/>
                <a:cs typeface="Arial"/>
              </a:rPr>
              <a:t>неадекватное текстовое </a:t>
            </a:r>
            <a:r>
              <a:rPr lang="ru-RU" dirty="0">
                <a:latin typeface="Arial"/>
                <a:cs typeface="Arial"/>
              </a:rPr>
              <a:t>описание </a:t>
            </a:r>
            <a:r>
              <a:rPr lang="ru-RU" spc="-10" dirty="0">
                <a:latin typeface="Arial"/>
                <a:cs typeface="Arial"/>
              </a:rPr>
              <a:t>графических  объектов, </a:t>
            </a:r>
            <a:r>
              <a:rPr lang="ru-RU" dirty="0">
                <a:latin typeface="Arial"/>
                <a:cs typeface="Arial"/>
              </a:rPr>
              <a:t>сложные </a:t>
            </a:r>
            <a:r>
              <a:rPr lang="ru-RU" spc="-10" dirty="0">
                <a:latin typeface="Arial"/>
                <a:cs typeface="Arial"/>
              </a:rPr>
              <a:t>механизмы</a:t>
            </a:r>
            <a:r>
              <a:rPr lang="ru-RU" spc="-7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навигации;</a:t>
            </a:r>
            <a:endParaRPr lang="ru-RU" dirty="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buChar char="•"/>
              <a:tabLst>
                <a:tab pos="462280" algn="l"/>
              </a:tabLst>
            </a:pPr>
            <a:r>
              <a:rPr lang="ru-RU" spc="-15" dirty="0">
                <a:latin typeface="Arial"/>
                <a:cs typeface="Arial"/>
              </a:rPr>
              <a:t>трудности </a:t>
            </a:r>
            <a:r>
              <a:rPr lang="ru-RU" spc="-5" dirty="0">
                <a:latin typeface="Arial"/>
                <a:cs typeface="Arial"/>
              </a:rPr>
              <a:t>лиц </a:t>
            </a:r>
            <a:r>
              <a:rPr lang="ru-RU" dirty="0">
                <a:latin typeface="Arial"/>
                <a:cs typeface="Arial"/>
              </a:rPr>
              <a:t>с </a:t>
            </a:r>
            <a:r>
              <a:rPr lang="ru-RU" spc="-10" dirty="0">
                <a:latin typeface="Arial"/>
                <a:cs typeface="Arial"/>
              </a:rPr>
              <a:t>нарушениями </a:t>
            </a:r>
            <a:r>
              <a:rPr lang="ru-RU" spc="-5" dirty="0">
                <a:latin typeface="Arial"/>
                <a:cs typeface="Arial"/>
              </a:rPr>
              <a:t>зрения (слабовидящих): </a:t>
            </a:r>
            <a:r>
              <a:rPr lang="ru-RU" spc="-20" dirty="0">
                <a:latin typeface="Arial"/>
                <a:cs typeface="Arial"/>
              </a:rPr>
              <a:t>неподходящее  цветовое </a:t>
            </a:r>
            <a:r>
              <a:rPr lang="ru-RU" spc="-5" dirty="0">
                <a:latin typeface="Arial"/>
                <a:cs typeface="Arial"/>
              </a:rPr>
              <a:t>оформление, </a:t>
            </a:r>
            <a:r>
              <a:rPr lang="ru-RU" spc="-20" dirty="0">
                <a:latin typeface="Arial"/>
                <a:cs typeface="Arial"/>
              </a:rPr>
              <a:t>недостаточные </a:t>
            </a:r>
            <a:r>
              <a:rPr lang="ru-RU" spc="-5" dirty="0">
                <a:latin typeface="Arial"/>
                <a:cs typeface="Arial"/>
              </a:rPr>
              <a:t>размеры </a:t>
            </a:r>
            <a:r>
              <a:rPr lang="ru-RU" dirty="0">
                <a:latin typeface="Arial"/>
                <a:cs typeface="Arial"/>
              </a:rPr>
              <a:t>графики и</a:t>
            </a:r>
            <a:r>
              <a:rPr lang="ru-RU" spc="-150" dirty="0">
                <a:latin typeface="Arial"/>
                <a:cs typeface="Arial"/>
              </a:rPr>
              <a:t> </a:t>
            </a:r>
            <a:r>
              <a:rPr lang="ru-RU" spc="-15" dirty="0" smtClean="0">
                <a:latin typeface="Arial"/>
                <a:cs typeface="Arial"/>
              </a:rPr>
              <a:t>шрифта.</a:t>
            </a:r>
            <a:endParaRPr lang="ru-RU" dirty="0"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4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812" y="0"/>
            <a:ext cx="806132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488" marR="5080" indent="-77788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 err="1" smtClean="0"/>
              <a:t>Нормативно-правов</a:t>
            </a:r>
            <a:r>
              <a:rPr lang="ru-RU" sz="2800" b="1" spc="-5" dirty="0" err="1" smtClean="0"/>
              <a:t>ое</a:t>
            </a:r>
            <a:r>
              <a:rPr lang="ru-RU" sz="2800" b="1" spc="-5" dirty="0" smtClean="0"/>
              <a:t> обоснование </a:t>
            </a:r>
            <a:br>
              <a:rPr lang="ru-RU" sz="2800" b="1" spc="-5" dirty="0" smtClean="0"/>
            </a:br>
            <a:r>
              <a:rPr lang="ru-RU" sz="2800" b="1" spc="-5" dirty="0" smtClean="0"/>
              <a:t>дистанционного </a:t>
            </a:r>
            <a:r>
              <a:rPr sz="2800" b="1" spc="-5" dirty="0" err="1" smtClean="0"/>
              <a:t>образования</a:t>
            </a:r>
            <a:r>
              <a:rPr sz="2800" b="1" spc="-5" dirty="0" smtClean="0"/>
              <a:t> </a:t>
            </a:r>
            <a:r>
              <a:rPr sz="2800" b="1" spc="-5" dirty="0"/>
              <a:t>детей с  </a:t>
            </a:r>
            <a:r>
              <a:rPr sz="2800" b="1" spc="-10" dirty="0" smtClean="0"/>
              <a:t>ОВЗ</a:t>
            </a:r>
            <a:r>
              <a:rPr lang="ru-RU" sz="2800" b="1" spc="-10" dirty="0" smtClean="0"/>
              <a:t> и детей-инвалидо</a:t>
            </a:r>
            <a:r>
              <a:rPr lang="ru-RU" sz="2800" spc="-10" dirty="0" smtClean="0"/>
              <a:t>в</a:t>
            </a:r>
            <a:endParaRPr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14044" r="1047" b="3558"/>
          <a:stretch/>
        </p:blipFill>
        <p:spPr>
          <a:xfrm>
            <a:off x="299880" y="1304844"/>
            <a:ext cx="8329188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685" y="76200"/>
            <a:ext cx="8315220" cy="1118094"/>
          </a:xfrm>
          <a:prstGeom prst="rect">
            <a:avLst/>
          </a:prstGeom>
        </p:spPr>
        <p:txBody>
          <a:bodyPr vert="horz" wrap="square" lIns="0" tIns="10001" rIns="0" bIns="0" rtlCol="0" anchor="b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9"/>
              </a:spcBef>
            </a:pPr>
            <a:r>
              <a:rPr sz="3600" spc="-4" dirty="0"/>
              <a:t>Специфика </a:t>
            </a:r>
            <a:r>
              <a:rPr sz="3600" spc="-8" dirty="0"/>
              <a:t>обучения слепых </a:t>
            </a:r>
            <a:r>
              <a:rPr sz="3600" dirty="0"/>
              <a:t>и </a:t>
            </a:r>
            <a:r>
              <a:rPr sz="3600" dirty="0" err="1"/>
              <a:t>слабовидящих</a:t>
            </a:r>
            <a:r>
              <a:rPr sz="3600" dirty="0"/>
              <a:t> </a:t>
            </a:r>
            <a:r>
              <a:rPr sz="3600" spc="-8" dirty="0" smtClean="0"/>
              <a:t>:</a:t>
            </a:r>
            <a:endParaRPr sz="3600" spc="-8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8458200" cy="373380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145733" algn="just">
              <a:lnSpc>
                <a:spcPct val="100000"/>
              </a:lnSpc>
              <a:spcBef>
                <a:spcPts val="71"/>
              </a:spcBef>
              <a:buChar char="•"/>
              <a:tabLst>
                <a:tab pos="142399" algn="l"/>
              </a:tabLst>
            </a:pPr>
            <a:r>
              <a:rPr spc="-11" dirty="0"/>
              <a:t>формат </a:t>
            </a:r>
            <a:r>
              <a:rPr spc="-4" dirty="0"/>
              <a:t>электронных </a:t>
            </a:r>
            <a:r>
              <a:rPr spc="-8" dirty="0"/>
              <a:t>документов (</a:t>
            </a:r>
            <a:r>
              <a:rPr spc="-8" dirty="0" err="1"/>
              <a:t>преобразование</a:t>
            </a:r>
            <a:r>
              <a:rPr spc="-8" dirty="0"/>
              <a:t>  </a:t>
            </a:r>
            <a:r>
              <a:rPr lang="ru-RU" spc="-8" dirty="0" smtClean="0"/>
              <a:t>электронной </a:t>
            </a:r>
            <a:r>
              <a:rPr spc="-4" dirty="0" err="1" smtClean="0"/>
              <a:t>информации</a:t>
            </a:r>
            <a:r>
              <a:rPr spc="-4" dirty="0" smtClean="0"/>
              <a:t> </a:t>
            </a:r>
            <a:r>
              <a:rPr spc="-4" dirty="0"/>
              <a:t>- </a:t>
            </a:r>
            <a:r>
              <a:rPr spc="-15" dirty="0"/>
              <a:t>печать </a:t>
            </a:r>
            <a:r>
              <a:rPr spc="-8" dirty="0"/>
              <a:t>текста </a:t>
            </a:r>
            <a:r>
              <a:rPr spc="-11" dirty="0"/>
              <a:t>рельефно-точечным </a:t>
            </a:r>
            <a:r>
              <a:rPr spc="-4" dirty="0" err="1"/>
              <a:t>или</a:t>
            </a:r>
            <a:r>
              <a:rPr spc="-4" dirty="0"/>
              <a:t>  </a:t>
            </a:r>
            <a:r>
              <a:rPr lang="ru-RU" spc="-4" dirty="0" smtClean="0"/>
              <a:t>укрупненным </a:t>
            </a:r>
            <a:r>
              <a:rPr spc="-11" dirty="0" err="1" smtClean="0"/>
              <a:t>шрифтом</a:t>
            </a:r>
            <a:r>
              <a:rPr spc="-11" dirty="0"/>
              <a:t>);</a:t>
            </a:r>
          </a:p>
          <a:p>
            <a:pPr marL="141923" indent="-132874" algn="just">
              <a:lnSpc>
                <a:spcPct val="100000"/>
              </a:lnSpc>
              <a:spcBef>
                <a:spcPts val="4"/>
              </a:spcBef>
              <a:buChar char="•"/>
              <a:tabLst>
                <a:tab pos="142399" algn="l"/>
              </a:tabLst>
            </a:pPr>
            <a:r>
              <a:rPr spc="-11" dirty="0"/>
              <a:t>использование</a:t>
            </a:r>
            <a:r>
              <a:rPr spc="23" dirty="0"/>
              <a:t> </a:t>
            </a:r>
            <a:r>
              <a:rPr spc="-11" dirty="0"/>
              <a:t>аудиофайлов;</a:t>
            </a:r>
          </a:p>
          <a:p>
            <a:pPr marL="141923" indent="-132874">
              <a:lnSpc>
                <a:spcPct val="100000"/>
              </a:lnSpc>
              <a:buChar char="•"/>
              <a:tabLst>
                <a:tab pos="142399" algn="l"/>
              </a:tabLst>
            </a:pPr>
            <a:r>
              <a:rPr spc="-4" dirty="0"/>
              <a:t>применение </a:t>
            </a:r>
            <a:r>
              <a:rPr spc="-8" dirty="0"/>
              <a:t>оптических </a:t>
            </a:r>
            <a:r>
              <a:rPr spc="-4" dirty="0"/>
              <a:t>и </a:t>
            </a:r>
            <a:r>
              <a:rPr spc="-11" dirty="0"/>
              <a:t>тифлопедагогических</a:t>
            </a:r>
            <a:r>
              <a:rPr spc="101" dirty="0"/>
              <a:t> </a:t>
            </a:r>
            <a:r>
              <a:rPr spc="-8" dirty="0"/>
              <a:t>устройств;</a:t>
            </a:r>
          </a:p>
          <a:p>
            <a:pPr marL="141923" indent="-132874">
              <a:lnSpc>
                <a:spcPct val="100000"/>
              </a:lnSpc>
              <a:buChar char="•"/>
              <a:tabLst>
                <a:tab pos="142399" algn="l"/>
              </a:tabLst>
            </a:pPr>
            <a:r>
              <a:rPr spc="-11" dirty="0"/>
              <a:t>использование </a:t>
            </a:r>
            <a:r>
              <a:rPr spc="-8" dirty="0"/>
              <a:t>диктофона </a:t>
            </a:r>
            <a:r>
              <a:rPr spc="-4" dirty="0"/>
              <a:t>с</a:t>
            </a:r>
            <a:r>
              <a:rPr spc="71" dirty="0"/>
              <a:t> </a:t>
            </a:r>
            <a:r>
              <a:rPr spc="-8" dirty="0"/>
              <a:t>флеш-памятью;</a:t>
            </a:r>
          </a:p>
          <a:p>
            <a:pPr marL="141923" indent="-132874">
              <a:lnSpc>
                <a:spcPct val="100000"/>
              </a:lnSpc>
              <a:buChar char="•"/>
              <a:tabLst>
                <a:tab pos="142399" algn="l"/>
              </a:tabLst>
            </a:pPr>
            <a:r>
              <a:rPr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программ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</a:t>
            </a:r>
            <a:r>
              <a:rPr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pc="-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1440">
              <a:lnSpc>
                <a:spcPct val="80000"/>
              </a:lnSpc>
              <a:spcBef>
                <a:spcPts val="365"/>
              </a:spcBef>
              <a:buFont typeface="Wingdings" panose="05000000000000000000" pitchFamily="2" charset="2"/>
              <a:buChar char="§"/>
            </a:pPr>
            <a:r>
              <a:rPr lang="ru-RU" sz="1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</a:t>
            </a:r>
            <a:r>
              <a:rPr lang="ru-RU"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 проговаривать все, что он делает: пишет, рисует, демонстрирует опыт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1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86385" algn="l"/>
              </a:tabLst>
            </a:pP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</a:t>
            </a:r>
            <a:r>
              <a:rPr lang="ru-RU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Arial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</a:t>
            </a:r>
            <a:r>
              <a:rPr lang="ru-RU"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междустрочный интервал</a:t>
            </a:r>
            <a:r>
              <a:rPr lang="ru-RU"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1,5;</a:t>
            </a:r>
            <a:endParaRPr sz="1800" spc="-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4960681"/>
            <a:ext cx="8382000" cy="102480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just">
              <a:spcBef>
                <a:spcPts val="71"/>
              </a:spcBef>
              <a:buChar char="•"/>
              <a:tabLst>
                <a:tab pos="142399" algn="l"/>
              </a:tabLst>
            </a:pPr>
            <a:r>
              <a:rPr sz="1650" spc="-4" dirty="0">
                <a:latin typeface="Arial"/>
                <a:cs typeface="Arial"/>
              </a:rPr>
              <a:t>при </a:t>
            </a:r>
            <a:r>
              <a:rPr sz="1650" spc="-8" dirty="0">
                <a:latin typeface="Arial"/>
                <a:cs typeface="Arial"/>
              </a:rPr>
              <a:t>наличии </a:t>
            </a:r>
            <a:r>
              <a:rPr sz="1650" spc="-4" dirty="0">
                <a:latin typeface="Arial"/>
                <a:cs typeface="Arial"/>
              </a:rPr>
              <a:t>- </a:t>
            </a:r>
            <a:r>
              <a:rPr sz="1650" spc="-8" dirty="0">
                <a:latin typeface="Arial"/>
                <a:cs typeface="Arial"/>
              </a:rPr>
              <a:t>использование </a:t>
            </a:r>
            <a:r>
              <a:rPr sz="1650" spc="-4" dirty="0">
                <a:latin typeface="Arial"/>
                <a:cs typeface="Arial"/>
              </a:rPr>
              <a:t>программ </a:t>
            </a:r>
            <a:r>
              <a:rPr sz="1650" spc="-8" dirty="0">
                <a:latin typeface="Arial"/>
                <a:cs typeface="Arial"/>
              </a:rPr>
              <a:t>экранного </a:t>
            </a:r>
            <a:r>
              <a:rPr sz="1650" spc="-4" dirty="0">
                <a:latin typeface="Arial"/>
                <a:cs typeface="Arial"/>
              </a:rPr>
              <a:t>доступа,  </a:t>
            </a:r>
            <a:r>
              <a:rPr sz="1650" spc="-11" dirty="0">
                <a:latin typeface="Arial"/>
                <a:cs typeface="Arial"/>
              </a:rPr>
              <a:t>обеспечивающие </a:t>
            </a:r>
            <a:r>
              <a:rPr sz="1650" spc="-8" dirty="0">
                <a:latin typeface="Arial"/>
                <a:cs typeface="Arial"/>
              </a:rPr>
              <a:t>распознавание </a:t>
            </a:r>
            <a:r>
              <a:rPr sz="1650" spc="-4" dirty="0">
                <a:latin typeface="Arial"/>
                <a:cs typeface="Arial"/>
              </a:rPr>
              <a:t>и </a:t>
            </a:r>
            <a:r>
              <a:rPr sz="1650" spc="-8" dirty="0">
                <a:latin typeface="Arial"/>
                <a:cs typeface="Arial"/>
              </a:rPr>
              <a:t>озвучивание текстовой </a:t>
            </a:r>
            <a:r>
              <a:rPr sz="1650" spc="-4" dirty="0">
                <a:latin typeface="Arial"/>
                <a:cs typeface="Arial"/>
              </a:rPr>
              <a:t>и </a:t>
            </a:r>
            <a:r>
              <a:rPr sz="1650" dirty="0">
                <a:latin typeface="Arial"/>
                <a:cs typeface="Arial"/>
              </a:rPr>
              <a:t>графической  </a:t>
            </a:r>
            <a:r>
              <a:rPr sz="1650" spc="-4" dirty="0">
                <a:latin typeface="Arial"/>
                <a:cs typeface="Arial"/>
              </a:rPr>
              <a:t>информации, применение тактильных дисплеев для </a:t>
            </a:r>
            <a:r>
              <a:rPr sz="1650" spc="-8" dirty="0">
                <a:latin typeface="Arial"/>
                <a:cs typeface="Arial"/>
              </a:rPr>
              <a:t>чтения текстовой  </a:t>
            </a:r>
            <a:r>
              <a:rPr sz="1650" spc="-4" dirty="0">
                <a:latin typeface="Arial"/>
                <a:cs typeface="Arial"/>
              </a:rPr>
              <a:t>информации </a:t>
            </a:r>
            <a:r>
              <a:rPr sz="1650" spc="-15" dirty="0">
                <a:latin typeface="Arial"/>
                <a:cs typeface="Arial"/>
              </a:rPr>
              <a:t>рельефно-точечным шрифтом</a:t>
            </a:r>
            <a:r>
              <a:rPr sz="1650" spc="79" dirty="0">
                <a:latin typeface="Arial"/>
                <a:cs typeface="Arial"/>
              </a:rPr>
              <a:t> </a:t>
            </a:r>
            <a:r>
              <a:rPr sz="1650" spc="-4" dirty="0">
                <a:latin typeface="Arial"/>
                <a:cs typeface="Arial"/>
              </a:rPr>
              <a:t>Брайля.</a:t>
            </a:r>
            <a:endParaRPr sz="1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1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831" y="-533400"/>
            <a:ext cx="7543800" cy="1450757"/>
          </a:xfrm>
        </p:spPr>
        <p:txBody>
          <a:bodyPr/>
          <a:lstStyle/>
          <a:p>
            <a:r>
              <a:rPr lang="ru-RU" dirty="0" smtClean="0"/>
              <a:t>Дети с нарушениями  речи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32011"/>
            <a:ext cx="8077200" cy="5257800"/>
          </a:xfrm>
        </p:spPr>
      </p:pic>
    </p:spTree>
    <p:extLst>
      <p:ext uri="{BB962C8B-B14F-4D97-AF65-F5344CB8AC3E}">
        <p14:creationId xmlns:p14="http://schemas.microsoft.com/office/powerpoint/2010/main" val="39995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457200"/>
            <a:ext cx="7543800" cy="1450757"/>
          </a:xfrm>
        </p:spPr>
        <p:txBody>
          <a:bodyPr/>
          <a:lstStyle/>
          <a:p>
            <a:r>
              <a:rPr lang="ru-RU" dirty="0" smtClean="0"/>
              <a:t>Дети с нарушениями  речи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942720"/>
            <a:ext cx="7543800" cy="4305680"/>
          </a:xfrm>
        </p:spPr>
      </p:pic>
    </p:spTree>
    <p:extLst>
      <p:ext uri="{BB962C8B-B14F-4D97-AF65-F5344CB8AC3E}">
        <p14:creationId xmlns:p14="http://schemas.microsoft.com/office/powerpoint/2010/main" val="8339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457200"/>
            <a:ext cx="7543800" cy="1450757"/>
          </a:xfrm>
        </p:spPr>
        <p:txBody>
          <a:bodyPr/>
          <a:lstStyle/>
          <a:p>
            <a:r>
              <a:rPr lang="ru-RU" dirty="0" smtClean="0"/>
              <a:t>Дети с нарушениями речи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645" indent="-449580" algn="just">
              <a:lnSpc>
                <a:spcPct val="100000"/>
              </a:lnSpc>
              <a:buChar char="•"/>
              <a:tabLst>
                <a:tab pos="462280" algn="l"/>
              </a:tabLst>
            </a:pPr>
            <a:r>
              <a:rPr lang="ru-RU" spc="-15" dirty="0">
                <a:latin typeface="Arial"/>
                <a:cs typeface="Arial"/>
              </a:rPr>
              <a:t>трудности</a:t>
            </a:r>
            <a:r>
              <a:rPr lang="ru-RU" spc="60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лиц с </a:t>
            </a:r>
            <a:r>
              <a:rPr lang="ru-RU" spc="-5" dirty="0">
                <a:latin typeface="Arial"/>
                <a:cs typeface="Arial"/>
              </a:rPr>
              <a:t>нарушениями </a:t>
            </a:r>
            <a:r>
              <a:rPr lang="ru-RU" spc="-15" dirty="0">
                <a:latin typeface="Arial"/>
                <a:cs typeface="Arial"/>
              </a:rPr>
              <a:t>речи</a:t>
            </a:r>
            <a:r>
              <a:rPr lang="ru-RU" spc="-15" dirty="0" smtClean="0">
                <a:latin typeface="Arial"/>
                <a:cs typeface="Arial"/>
              </a:rPr>
              <a:t>:</a:t>
            </a:r>
          </a:p>
          <a:p>
            <a:pPr marL="354965" indent="-342900" algn="just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462280" algn="l"/>
              </a:tabLst>
            </a:pPr>
            <a:r>
              <a:rPr lang="ru-RU" spc="-15" dirty="0" smtClean="0">
                <a:latin typeface="Arial"/>
                <a:cs typeface="Arial"/>
              </a:rPr>
              <a:t>нечеткая  </a:t>
            </a:r>
            <a:r>
              <a:rPr lang="ru-RU" spc="-5" dirty="0">
                <a:latin typeface="Arial"/>
                <a:cs typeface="Arial"/>
              </a:rPr>
              <a:t>структура</a:t>
            </a:r>
            <a:r>
              <a:rPr lang="ru-RU" spc="175" dirty="0">
                <a:latin typeface="Arial"/>
                <a:cs typeface="Arial"/>
              </a:rPr>
              <a:t> </a:t>
            </a:r>
            <a:r>
              <a:rPr lang="ru-RU" spc="-5" dirty="0">
                <a:latin typeface="Arial"/>
                <a:cs typeface="Arial"/>
              </a:rPr>
              <a:t>страницы</a:t>
            </a:r>
            <a:r>
              <a:rPr lang="ru-RU" spc="-5" dirty="0" smtClean="0">
                <a:latin typeface="Arial"/>
                <a:cs typeface="Arial"/>
              </a:rPr>
              <a:t>,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spc="-10" dirty="0" smtClean="0">
                <a:latin typeface="Arial"/>
                <a:cs typeface="Arial"/>
              </a:rPr>
              <a:t>  навигация</a:t>
            </a:r>
            <a:r>
              <a:rPr lang="ru-RU" spc="-10" dirty="0">
                <a:latin typeface="Arial"/>
                <a:cs typeface="Arial"/>
              </a:rPr>
              <a:t>, </a:t>
            </a:r>
            <a:endParaRPr lang="ru-RU" spc="-1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spc="-5" dirty="0" smtClean="0">
                <a:latin typeface="Arial"/>
                <a:cs typeface="Arial"/>
              </a:rPr>
              <a:t>  неконтрастный </a:t>
            </a:r>
            <a:r>
              <a:rPr lang="ru-RU" dirty="0">
                <a:latin typeface="Arial"/>
                <a:cs typeface="Arial"/>
              </a:rPr>
              <a:t>фон</a:t>
            </a:r>
            <a:r>
              <a:rPr lang="ru-RU" dirty="0" smtClean="0">
                <a:latin typeface="Arial"/>
                <a:cs typeface="Arial"/>
              </a:rPr>
              <a:t>,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/>
                <a:cs typeface="Arial"/>
              </a:rPr>
              <a:t>  </a:t>
            </a:r>
            <a:r>
              <a:rPr lang="ru-RU" spc="-10" dirty="0" smtClean="0">
                <a:latin typeface="Arial"/>
                <a:cs typeface="Arial"/>
              </a:rPr>
              <a:t>вербальные</a:t>
            </a:r>
            <a:r>
              <a:rPr lang="ru-RU" spc="-90" dirty="0" smtClean="0">
                <a:latin typeface="Arial"/>
                <a:cs typeface="Arial"/>
              </a:rPr>
              <a:t> </a:t>
            </a:r>
            <a:r>
              <a:rPr lang="ru-RU" spc="-15" dirty="0" smtClean="0">
                <a:latin typeface="Arial"/>
                <a:cs typeface="Arial"/>
              </a:rPr>
              <a:t>проблемы</a:t>
            </a:r>
            <a:endParaRPr lang="ru-RU" dirty="0"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7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272534"/>
            <a:ext cx="7961681" cy="748282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pc="-4" dirty="0" smtClean="0"/>
              <a:t>Д</a:t>
            </a:r>
            <a:r>
              <a:rPr lang="ru-RU" spc="-4" dirty="0" smtClean="0"/>
              <a:t>ети </a:t>
            </a:r>
            <a:r>
              <a:rPr spc="-11" dirty="0" smtClean="0"/>
              <a:t> </a:t>
            </a:r>
            <a:r>
              <a:rPr dirty="0"/>
              <a:t>с </a:t>
            </a:r>
            <a:r>
              <a:rPr lang="ru-RU" dirty="0" smtClean="0"/>
              <a:t>нарушениями речи</a:t>
            </a:r>
            <a:r>
              <a:rPr spc="-8" dirty="0" smtClean="0"/>
              <a:t>: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70043" y="1826510"/>
            <a:ext cx="6037421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6685" indent="-137160">
              <a:spcBef>
                <a:spcPts val="79"/>
              </a:spcBef>
              <a:buChar char="•"/>
              <a:tabLst>
                <a:tab pos="146685" algn="l"/>
                <a:tab pos="1801654" algn="l"/>
                <a:tab pos="4994434" algn="l"/>
              </a:tabLst>
            </a:pPr>
            <a:r>
              <a:rPr sz="1725" spc="-11" dirty="0">
                <a:latin typeface="Arial"/>
                <a:cs typeface="Arial"/>
              </a:rPr>
              <a:t>обеспечение	</a:t>
            </a:r>
            <a:r>
              <a:rPr sz="1725" spc="-4" dirty="0">
                <a:latin typeface="Arial"/>
                <a:cs typeface="Arial"/>
              </a:rPr>
              <a:t>практико-ориентированного	</a:t>
            </a:r>
            <a:r>
              <a:rPr sz="1725" spc="-8" dirty="0">
                <a:latin typeface="Arial"/>
                <a:cs typeface="Arial"/>
              </a:rPr>
              <a:t>характера</a:t>
            </a:r>
            <a:endParaRPr sz="1725" dirty="0">
              <a:latin typeface="Arial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sz="1725" spc="-4" dirty="0">
                <a:latin typeface="Arial"/>
                <a:cs typeface="Arial"/>
              </a:rPr>
              <a:t>(наглядность </a:t>
            </a:r>
            <a:r>
              <a:rPr sz="1725" dirty="0">
                <a:latin typeface="Arial"/>
                <a:cs typeface="Arial"/>
              </a:rPr>
              <a:t>и</a:t>
            </a:r>
            <a:r>
              <a:rPr sz="1725" spc="-30" dirty="0">
                <a:latin typeface="Arial"/>
                <a:cs typeface="Arial"/>
              </a:rPr>
              <a:t> </a:t>
            </a:r>
            <a:r>
              <a:rPr sz="1725" spc="-11" dirty="0">
                <a:latin typeface="Arial"/>
                <a:cs typeface="Arial"/>
              </a:rPr>
              <a:t>простота);</a:t>
            </a:r>
            <a:endParaRPr sz="172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0882" y="1821461"/>
            <a:ext cx="855821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spc="-8" dirty="0">
                <a:latin typeface="Arial"/>
                <a:cs typeface="Arial"/>
              </a:rPr>
              <a:t>заданий</a:t>
            </a:r>
            <a:endParaRPr sz="172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2974" y="2757343"/>
            <a:ext cx="7733081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6685" indent="-137160">
              <a:spcBef>
                <a:spcPts val="79"/>
              </a:spcBef>
              <a:buChar char="•"/>
              <a:tabLst>
                <a:tab pos="146685" algn="l"/>
                <a:tab pos="1766411" algn="l"/>
                <a:tab pos="3655695" algn="l"/>
                <a:tab pos="4779645" algn="l"/>
                <a:tab pos="5897404" algn="l"/>
              </a:tabLst>
            </a:pPr>
            <a:r>
              <a:rPr sz="1725" spc="-4" dirty="0">
                <a:latin typeface="Arial"/>
                <a:cs typeface="Arial"/>
              </a:rPr>
              <a:t>ви</a:t>
            </a:r>
            <a:r>
              <a:rPr sz="1725" spc="-23" dirty="0">
                <a:latin typeface="Arial"/>
                <a:cs typeface="Arial"/>
              </a:rPr>
              <a:t>з</a:t>
            </a:r>
            <a:r>
              <a:rPr sz="1725" spc="-19" dirty="0">
                <a:latin typeface="Arial"/>
                <a:cs typeface="Arial"/>
              </a:rPr>
              <a:t>у</a:t>
            </a:r>
            <a:r>
              <a:rPr sz="1725" spc="-8" dirty="0">
                <a:latin typeface="Arial"/>
                <a:cs typeface="Arial"/>
              </a:rPr>
              <a:t>а</a:t>
            </a:r>
            <a:r>
              <a:rPr sz="1725" spc="-4" dirty="0">
                <a:latin typeface="Arial"/>
                <a:cs typeface="Arial"/>
              </a:rPr>
              <a:t>ли</a:t>
            </a:r>
            <a:r>
              <a:rPr sz="1725" spc="-11" dirty="0">
                <a:latin typeface="Arial"/>
                <a:cs typeface="Arial"/>
              </a:rPr>
              <a:t>з</a:t>
            </a:r>
            <a:r>
              <a:rPr sz="1725" spc="-8" dirty="0">
                <a:latin typeface="Arial"/>
                <a:cs typeface="Arial"/>
              </a:rPr>
              <a:t>а</a:t>
            </a:r>
            <a:r>
              <a:rPr sz="1725" dirty="0">
                <a:latin typeface="Arial"/>
                <a:cs typeface="Arial"/>
              </a:rPr>
              <a:t>ция	пре</a:t>
            </a:r>
            <a:r>
              <a:rPr sz="1725" spc="-8" dirty="0">
                <a:latin typeface="Arial"/>
                <a:cs typeface="Arial"/>
              </a:rPr>
              <a:t>п</a:t>
            </a:r>
            <a:r>
              <a:rPr sz="1725" spc="-45" dirty="0">
                <a:latin typeface="Arial"/>
                <a:cs typeface="Arial"/>
              </a:rPr>
              <a:t>о</a:t>
            </a:r>
            <a:r>
              <a:rPr sz="1725" spc="-4" dirty="0">
                <a:latin typeface="Arial"/>
                <a:cs typeface="Arial"/>
              </a:rPr>
              <a:t>да</a:t>
            </a:r>
            <a:r>
              <a:rPr sz="1725" spc="-26" dirty="0">
                <a:latin typeface="Arial"/>
                <a:cs typeface="Arial"/>
              </a:rPr>
              <a:t>в</a:t>
            </a:r>
            <a:r>
              <a:rPr sz="1725" spc="-8" dirty="0">
                <a:latin typeface="Arial"/>
                <a:cs typeface="Arial"/>
              </a:rPr>
              <a:t>а</a:t>
            </a:r>
            <a:r>
              <a:rPr sz="1725" spc="-4" dirty="0">
                <a:latin typeface="Arial"/>
                <a:cs typeface="Arial"/>
              </a:rPr>
              <a:t>ем</a:t>
            </a:r>
            <a:r>
              <a:rPr sz="1725" spc="-8" dirty="0">
                <a:latin typeface="Arial"/>
                <a:cs typeface="Arial"/>
              </a:rPr>
              <a:t>о</a:t>
            </a:r>
            <a:r>
              <a:rPr sz="1725" spc="-45" dirty="0">
                <a:latin typeface="Arial"/>
                <a:cs typeface="Arial"/>
              </a:rPr>
              <a:t>г</a:t>
            </a:r>
            <a:r>
              <a:rPr sz="1725" dirty="0">
                <a:latin typeface="Arial"/>
                <a:cs typeface="Arial"/>
              </a:rPr>
              <a:t>о	уч</a:t>
            </a:r>
            <a:r>
              <a:rPr sz="1725" spc="-26" dirty="0">
                <a:latin typeface="Arial"/>
                <a:cs typeface="Arial"/>
              </a:rPr>
              <a:t>е</a:t>
            </a:r>
            <a:r>
              <a:rPr sz="1725" dirty="0">
                <a:latin typeface="Arial"/>
                <a:cs typeface="Arial"/>
              </a:rPr>
              <a:t>бн</a:t>
            </a:r>
            <a:r>
              <a:rPr sz="1725" spc="-8" dirty="0">
                <a:latin typeface="Arial"/>
                <a:cs typeface="Arial"/>
              </a:rPr>
              <a:t>о</a:t>
            </a:r>
            <a:r>
              <a:rPr sz="1725" spc="-45" dirty="0">
                <a:latin typeface="Arial"/>
                <a:cs typeface="Arial"/>
              </a:rPr>
              <a:t>г</a:t>
            </a:r>
            <a:r>
              <a:rPr sz="1725" dirty="0">
                <a:latin typeface="Arial"/>
                <a:cs typeface="Arial"/>
              </a:rPr>
              <a:t>о	</a:t>
            </a:r>
            <a:r>
              <a:rPr lang="ru-RU" sz="1725" dirty="0" smtClean="0">
                <a:latin typeface="Arial"/>
                <a:cs typeface="Arial"/>
              </a:rPr>
              <a:t>материала </a:t>
            </a:r>
            <a:r>
              <a:rPr sz="1725" dirty="0">
                <a:latin typeface="Arial"/>
                <a:cs typeface="Arial"/>
              </a:rPr>
              <a:t>	по</a:t>
            </a:r>
            <a:r>
              <a:rPr sz="1725" spc="-8" dirty="0">
                <a:latin typeface="Arial"/>
                <a:cs typeface="Arial"/>
              </a:rPr>
              <a:t>ср</a:t>
            </a:r>
            <a:r>
              <a:rPr sz="1725" spc="-38" dirty="0">
                <a:latin typeface="Arial"/>
                <a:cs typeface="Arial"/>
              </a:rPr>
              <a:t>е</a:t>
            </a:r>
            <a:r>
              <a:rPr sz="1725" spc="-4" dirty="0">
                <a:latin typeface="Arial"/>
                <a:cs typeface="Arial"/>
              </a:rPr>
              <a:t>д</a:t>
            </a:r>
            <a:r>
              <a:rPr sz="1725" spc="-11" dirty="0">
                <a:latin typeface="Arial"/>
                <a:cs typeface="Arial"/>
              </a:rPr>
              <a:t>с</a:t>
            </a:r>
            <a:r>
              <a:rPr sz="1725" dirty="0">
                <a:latin typeface="Arial"/>
                <a:cs typeface="Arial"/>
              </a:rPr>
              <a:t>т</a:t>
            </a:r>
            <a:r>
              <a:rPr sz="1725" spc="-19" dirty="0">
                <a:latin typeface="Arial"/>
                <a:cs typeface="Arial"/>
              </a:rPr>
              <a:t>в</a:t>
            </a:r>
            <a:r>
              <a:rPr sz="1725" spc="-4" dirty="0">
                <a:latin typeface="Arial"/>
                <a:cs typeface="Arial"/>
              </a:rPr>
              <a:t>ом</a:t>
            </a:r>
            <a:endParaRPr sz="1725" dirty="0">
              <a:latin typeface="Arial"/>
              <a:cs typeface="Arial"/>
            </a:endParaRPr>
          </a:p>
          <a:p>
            <a:pPr marL="9525"/>
            <a:r>
              <a:rPr sz="1725" spc="-8" dirty="0">
                <a:latin typeface="Arial"/>
                <a:cs typeface="Arial"/>
              </a:rPr>
              <a:t>использования </a:t>
            </a:r>
            <a:r>
              <a:rPr sz="1725" spc="-4" dirty="0">
                <a:latin typeface="Arial"/>
                <a:cs typeface="Arial"/>
              </a:rPr>
              <a:t>видеолекций, обучающих роликов, </a:t>
            </a:r>
            <a:r>
              <a:rPr sz="1725" dirty="0">
                <a:latin typeface="Arial"/>
                <a:cs typeface="Arial"/>
              </a:rPr>
              <a:t>слайдов и</a:t>
            </a:r>
            <a:r>
              <a:rPr sz="1725" spc="-120" dirty="0">
                <a:latin typeface="Arial"/>
                <a:cs typeface="Arial"/>
              </a:rPr>
              <a:t> </a:t>
            </a:r>
            <a:r>
              <a:rPr sz="1725" spc="-45" dirty="0">
                <a:latin typeface="Arial"/>
                <a:cs typeface="Arial"/>
              </a:rPr>
              <a:t>т.д.;</a:t>
            </a:r>
            <a:endParaRPr sz="172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" y="3645889"/>
            <a:ext cx="7220903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6685" indent="-137160">
              <a:spcBef>
                <a:spcPts val="79"/>
              </a:spcBef>
              <a:buChar char="•"/>
              <a:tabLst>
                <a:tab pos="146685" algn="l"/>
                <a:tab pos="1015365" algn="l"/>
                <a:tab pos="2328386" algn="l"/>
                <a:tab pos="2648903" algn="l"/>
                <a:tab pos="4525804" algn="l"/>
                <a:tab pos="6303645" algn="l"/>
              </a:tabLst>
            </a:pPr>
            <a:r>
              <a:rPr sz="1725" dirty="0">
                <a:latin typeface="Arial"/>
                <a:cs typeface="Arial"/>
              </a:rPr>
              <a:t>ч</a:t>
            </a:r>
            <a:r>
              <a:rPr sz="1725" spc="-64" dirty="0">
                <a:latin typeface="Arial"/>
                <a:cs typeface="Arial"/>
              </a:rPr>
              <a:t>е</a:t>
            </a:r>
            <a:r>
              <a:rPr sz="1725" dirty="0">
                <a:latin typeface="Arial"/>
                <a:cs typeface="Arial"/>
              </a:rPr>
              <a:t>т</a:t>
            </a:r>
            <a:r>
              <a:rPr sz="1725" spc="34" dirty="0">
                <a:latin typeface="Arial"/>
                <a:cs typeface="Arial"/>
              </a:rPr>
              <a:t>к</a:t>
            </a:r>
            <a:r>
              <a:rPr sz="1725" spc="-4" dirty="0">
                <a:latin typeface="Arial"/>
                <a:cs typeface="Arial"/>
              </a:rPr>
              <a:t>а</a:t>
            </a:r>
            <a:r>
              <a:rPr sz="1725" dirty="0">
                <a:latin typeface="Arial"/>
                <a:cs typeface="Arial"/>
              </a:rPr>
              <a:t>я	</a:t>
            </a:r>
            <a:r>
              <a:rPr sz="1725" spc="-4" dirty="0">
                <a:latin typeface="Arial"/>
                <a:cs typeface="Arial"/>
              </a:rPr>
              <a:t>в</a:t>
            </a:r>
            <a:r>
              <a:rPr sz="1725" spc="-8" dirty="0">
                <a:latin typeface="Arial"/>
                <a:cs typeface="Arial"/>
              </a:rPr>
              <a:t>р</a:t>
            </a:r>
            <a:r>
              <a:rPr sz="1725" spc="-4" dirty="0">
                <a:latin typeface="Arial"/>
                <a:cs typeface="Arial"/>
              </a:rPr>
              <a:t>еменн</a:t>
            </a:r>
            <a:r>
              <a:rPr sz="1725" spc="4" dirty="0">
                <a:latin typeface="Arial"/>
                <a:cs typeface="Arial"/>
              </a:rPr>
              <a:t>а</a:t>
            </a:r>
            <a:r>
              <a:rPr sz="1725" dirty="0">
                <a:latin typeface="Arial"/>
                <a:cs typeface="Arial"/>
              </a:rPr>
              <a:t>я	и	</a:t>
            </a:r>
            <a:r>
              <a:rPr sz="1725" spc="15" dirty="0">
                <a:latin typeface="Arial"/>
                <a:cs typeface="Arial"/>
              </a:rPr>
              <a:t>с</a:t>
            </a:r>
            <a:r>
              <a:rPr sz="1725" spc="-38" dirty="0">
                <a:latin typeface="Arial"/>
                <a:cs typeface="Arial"/>
              </a:rPr>
              <a:t>о</a:t>
            </a:r>
            <a:r>
              <a:rPr sz="1725" spc="-11" dirty="0">
                <a:latin typeface="Arial"/>
                <a:cs typeface="Arial"/>
              </a:rPr>
              <a:t>д</a:t>
            </a:r>
            <a:r>
              <a:rPr sz="1725" spc="-4" dirty="0">
                <a:latin typeface="Arial"/>
                <a:cs typeface="Arial"/>
              </a:rPr>
              <a:t>ер</a:t>
            </a:r>
            <a:r>
              <a:rPr sz="1725" spc="-11" dirty="0">
                <a:latin typeface="Arial"/>
                <a:cs typeface="Arial"/>
              </a:rPr>
              <a:t>ж</a:t>
            </a:r>
            <a:r>
              <a:rPr sz="1725" spc="-45" dirty="0">
                <a:latin typeface="Arial"/>
                <a:cs typeface="Arial"/>
              </a:rPr>
              <a:t>а</a:t>
            </a:r>
            <a:r>
              <a:rPr sz="1725" spc="-26" dirty="0">
                <a:latin typeface="Arial"/>
                <a:cs typeface="Arial"/>
              </a:rPr>
              <a:t>т</a:t>
            </a:r>
            <a:r>
              <a:rPr sz="1725" spc="-53" dirty="0">
                <a:latin typeface="Arial"/>
                <a:cs typeface="Arial"/>
              </a:rPr>
              <a:t>е</a:t>
            </a:r>
            <a:r>
              <a:rPr sz="1725" spc="-4" dirty="0">
                <a:latin typeface="Arial"/>
                <a:cs typeface="Arial"/>
              </a:rPr>
              <a:t>ль</a:t>
            </a:r>
            <a:r>
              <a:rPr sz="1725" spc="-11" dirty="0">
                <a:latin typeface="Arial"/>
                <a:cs typeface="Arial"/>
              </a:rPr>
              <a:t>н</a:t>
            </a:r>
            <a:r>
              <a:rPr sz="1725" spc="-4" dirty="0">
                <a:latin typeface="Arial"/>
                <a:cs typeface="Arial"/>
              </a:rPr>
              <a:t>а</a:t>
            </a:r>
            <a:r>
              <a:rPr sz="1725" dirty="0">
                <a:latin typeface="Arial"/>
                <a:cs typeface="Arial"/>
              </a:rPr>
              <a:t>я	с</a:t>
            </a:r>
            <a:r>
              <a:rPr sz="1725" spc="-11" dirty="0">
                <a:latin typeface="Arial"/>
                <a:cs typeface="Arial"/>
              </a:rPr>
              <a:t>т</a:t>
            </a:r>
            <a:r>
              <a:rPr sz="1725" spc="-19" dirty="0">
                <a:latin typeface="Arial"/>
                <a:cs typeface="Arial"/>
              </a:rPr>
              <a:t>р</a:t>
            </a:r>
            <a:r>
              <a:rPr sz="1725" dirty="0">
                <a:latin typeface="Arial"/>
                <a:cs typeface="Arial"/>
              </a:rPr>
              <a:t>у</a:t>
            </a:r>
            <a:r>
              <a:rPr sz="1725" spc="15" dirty="0">
                <a:latin typeface="Arial"/>
                <a:cs typeface="Arial"/>
              </a:rPr>
              <a:t>кт</a:t>
            </a:r>
            <a:r>
              <a:rPr sz="1725" spc="-30" dirty="0">
                <a:latin typeface="Arial"/>
                <a:cs typeface="Arial"/>
              </a:rPr>
              <a:t>у</a:t>
            </a:r>
            <a:r>
              <a:rPr sz="1725" spc="-4" dirty="0">
                <a:latin typeface="Arial"/>
                <a:cs typeface="Arial"/>
              </a:rPr>
              <a:t>ри</a:t>
            </a:r>
            <a:r>
              <a:rPr sz="1725" spc="-11" dirty="0">
                <a:latin typeface="Arial"/>
                <a:cs typeface="Arial"/>
              </a:rPr>
              <a:t>з</a:t>
            </a:r>
            <a:r>
              <a:rPr sz="1725" spc="-4" dirty="0">
                <a:latin typeface="Arial"/>
                <a:cs typeface="Arial"/>
              </a:rPr>
              <a:t>аци</a:t>
            </a:r>
            <a:r>
              <a:rPr sz="1725" dirty="0">
                <a:latin typeface="Arial"/>
                <a:cs typeface="Arial"/>
              </a:rPr>
              <a:t>я	у</a:t>
            </a:r>
            <a:r>
              <a:rPr sz="1725" spc="-11" dirty="0">
                <a:latin typeface="Arial"/>
                <a:cs typeface="Arial"/>
              </a:rPr>
              <a:t>ч</a:t>
            </a:r>
            <a:r>
              <a:rPr sz="1725" spc="-19" dirty="0">
                <a:latin typeface="Arial"/>
                <a:cs typeface="Arial"/>
              </a:rPr>
              <a:t>е</a:t>
            </a:r>
            <a:r>
              <a:rPr sz="1725" spc="-11" dirty="0">
                <a:latin typeface="Arial"/>
                <a:cs typeface="Arial"/>
              </a:rPr>
              <a:t>б</a:t>
            </a:r>
            <a:r>
              <a:rPr sz="1725" spc="-4" dirty="0">
                <a:latin typeface="Arial"/>
                <a:cs typeface="Arial"/>
              </a:rPr>
              <a:t>но</a:t>
            </a:r>
            <a:r>
              <a:rPr sz="1725" spc="-45" dirty="0">
                <a:latin typeface="Arial"/>
                <a:cs typeface="Arial"/>
              </a:rPr>
              <a:t>г</a:t>
            </a:r>
            <a:r>
              <a:rPr sz="1725" dirty="0">
                <a:latin typeface="Arial"/>
                <a:cs typeface="Arial"/>
              </a:rPr>
              <a:t>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5800" y="3868112"/>
            <a:ext cx="6549390" cy="1659589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9525">
              <a:spcBef>
                <a:spcPts val="791"/>
              </a:spcBef>
            </a:pPr>
            <a:r>
              <a:rPr sz="1725" spc="-4" dirty="0">
                <a:latin typeface="Arial"/>
                <a:cs typeface="Arial"/>
              </a:rPr>
              <a:t>процесса </a:t>
            </a:r>
            <a:r>
              <a:rPr sz="1725" dirty="0">
                <a:latin typeface="Arial"/>
                <a:cs typeface="Arial"/>
              </a:rPr>
              <a:t>с </a:t>
            </a:r>
            <a:r>
              <a:rPr sz="1725" spc="-4" dirty="0">
                <a:latin typeface="Arial"/>
                <a:cs typeface="Arial"/>
              </a:rPr>
              <a:t>наличием </a:t>
            </a:r>
            <a:r>
              <a:rPr sz="1725" spc="-8" dirty="0">
                <a:latin typeface="Arial"/>
                <a:cs typeface="Arial"/>
              </a:rPr>
              <a:t>небольших </a:t>
            </a:r>
            <a:r>
              <a:rPr sz="1725" spc="-4" dirty="0">
                <a:latin typeface="Arial"/>
                <a:cs typeface="Arial"/>
              </a:rPr>
              <a:t>перерывов </a:t>
            </a:r>
            <a:r>
              <a:rPr sz="1725" dirty="0">
                <a:latin typeface="Arial"/>
                <a:cs typeface="Arial"/>
              </a:rPr>
              <a:t>в </a:t>
            </a:r>
            <a:r>
              <a:rPr sz="1725" spc="-11" dirty="0">
                <a:latin typeface="Arial"/>
                <a:cs typeface="Arial"/>
              </a:rPr>
              <a:t>течение</a:t>
            </a:r>
            <a:r>
              <a:rPr sz="1725" spc="-79" dirty="0">
                <a:latin typeface="Arial"/>
                <a:cs typeface="Arial"/>
              </a:rPr>
              <a:t> </a:t>
            </a:r>
            <a:r>
              <a:rPr sz="1725" spc="-4" dirty="0">
                <a:latin typeface="Arial"/>
                <a:cs typeface="Arial"/>
              </a:rPr>
              <a:t>занятий;</a:t>
            </a:r>
            <a:endParaRPr sz="1725" dirty="0">
              <a:latin typeface="Arial"/>
              <a:cs typeface="Arial"/>
            </a:endParaRPr>
          </a:p>
          <a:p>
            <a:pPr marL="146685" indent="-137160">
              <a:spcBef>
                <a:spcPts val="720"/>
              </a:spcBef>
              <a:buChar char="•"/>
              <a:tabLst>
                <a:tab pos="146685" algn="l"/>
              </a:tabLst>
            </a:pPr>
            <a:r>
              <a:rPr sz="1725" spc="-8" dirty="0">
                <a:latin typeface="Arial"/>
                <a:cs typeface="Arial"/>
              </a:rPr>
              <a:t>дозирование выдаваемого </a:t>
            </a:r>
            <a:r>
              <a:rPr sz="1725" spc="-4" dirty="0">
                <a:latin typeface="Arial"/>
                <a:cs typeface="Arial"/>
              </a:rPr>
              <a:t>информационного</a:t>
            </a:r>
            <a:r>
              <a:rPr sz="1725" spc="-83" dirty="0">
                <a:latin typeface="Arial"/>
                <a:cs typeface="Arial"/>
              </a:rPr>
              <a:t> </a:t>
            </a:r>
            <a:r>
              <a:rPr sz="1725" spc="-8" dirty="0" err="1">
                <a:latin typeface="Arial"/>
                <a:cs typeface="Arial"/>
              </a:rPr>
              <a:t>материала</a:t>
            </a:r>
            <a:r>
              <a:rPr sz="1725" spc="-8" dirty="0" smtClean="0">
                <a:latin typeface="Arial"/>
                <a:cs typeface="Arial"/>
              </a:rPr>
              <a:t>;</a:t>
            </a:r>
            <a:endParaRPr lang="ru-RU" sz="1725" spc="-8" dirty="0" smtClean="0">
              <a:latin typeface="Arial"/>
              <a:cs typeface="Arial"/>
            </a:endParaRPr>
          </a:p>
          <a:p>
            <a:pPr marL="146685" indent="-137160">
              <a:spcBef>
                <a:spcPts val="720"/>
              </a:spcBef>
              <a:buFontTx/>
              <a:buChar char="•"/>
              <a:tabLst>
                <a:tab pos="146685" algn="l"/>
              </a:tabLst>
            </a:pPr>
            <a:r>
              <a:rPr lang="ru-RU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должны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детализироваться, инструкции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носить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дробный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характер, т.е. быть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доступными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понимания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выполнения;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indent="-137160">
              <a:spcBef>
                <a:spcPts val="720"/>
              </a:spcBef>
              <a:buChar char="•"/>
              <a:tabLst>
                <a:tab pos="146685" algn="l"/>
              </a:tabLst>
            </a:pPr>
            <a:endParaRPr sz="1725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49" y="5346929"/>
            <a:ext cx="7219474" cy="8059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  <a:buSzPct val="95652"/>
              <a:buChar char="•"/>
              <a:tabLst>
                <a:tab pos="87154" algn="l"/>
              </a:tabLst>
            </a:pPr>
            <a:r>
              <a:rPr sz="1725" spc="-4" dirty="0">
                <a:latin typeface="Arial"/>
                <a:cs typeface="Arial"/>
              </a:rPr>
              <a:t>тесная </a:t>
            </a:r>
            <a:r>
              <a:rPr sz="1725" spc="-8" dirty="0">
                <a:latin typeface="Arial"/>
                <a:cs typeface="Arial"/>
              </a:rPr>
              <a:t>корреляция непосредственно </a:t>
            </a:r>
            <a:r>
              <a:rPr sz="1725" spc="-4" dirty="0">
                <a:latin typeface="Arial"/>
                <a:cs typeface="Arial"/>
              </a:rPr>
              <a:t>учебной </a:t>
            </a:r>
            <a:r>
              <a:rPr sz="1725" spc="-11" dirty="0">
                <a:latin typeface="Arial"/>
                <a:cs typeface="Arial"/>
              </a:rPr>
              <a:t>деятельности </a:t>
            </a:r>
            <a:r>
              <a:rPr sz="1725" dirty="0">
                <a:latin typeface="Arial"/>
                <a:cs typeface="Arial"/>
              </a:rPr>
              <a:t>и  </a:t>
            </a:r>
            <a:r>
              <a:rPr sz="1725" spc="-11" dirty="0">
                <a:latin typeface="Arial"/>
                <a:cs typeface="Arial"/>
              </a:rPr>
              <a:t>предоставления </a:t>
            </a:r>
            <a:r>
              <a:rPr sz="1725" dirty="0">
                <a:latin typeface="Arial"/>
                <a:cs typeface="Arial"/>
              </a:rPr>
              <a:t>при </a:t>
            </a:r>
            <a:r>
              <a:rPr sz="1725" spc="-11" dirty="0">
                <a:latin typeface="Arial"/>
                <a:cs typeface="Arial"/>
              </a:rPr>
              <a:t>необходимости </a:t>
            </a:r>
            <a:r>
              <a:rPr sz="1725" spc="-4" dirty="0">
                <a:latin typeface="Arial"/>
                <a:cs typeface="Arial"/>
              </a:rPr>
              <a:t>социально-психологического, </a:t>
            </a:r>
            <a:r>
              <a:rPr sz="1725" dirty="0">
                <a:latin typeface="Arial"/>
                <a:cs typeface="Arial"/>
              </a:rPr>
              <a:t>а  </a:t>
            </a:r>
            <a:r>
              <a:rPr sz="1725" spc="-8" dirty="0">
                <a:latin typeface="Arial"/>
                <a:cs typeface="Arial"/>
              </a:rPr>
              <a:t>также тьюторского </a:t>
            </a:r>
            <a:r>
              <a:rPr sz="1725" spc="-4" dirty="0">
                <a:latin typeface="Arial"/>
                <a:cs typeface="Arial"/>
              </a:rPr>
              <a:t>сопровождения </a:t>
            </a:r>
            <a:r>
              <a:rPr sz="1725" dirty="0">
                <a:latin typeface="Arial"/>
                <a:cs typeface="Arial"/>
              </a:rPr>
              <a:t>в </a:t>
            </a:r>
            <a:r>
              <a:rPr sz="1725" spc="-4" dirty="0">
                <a:latin typeface="Arial"/>
                <a:cs typeface="Arial"/>
              </a:rPr>
              <a:t>онлайн</a:t>
            </a:r>
            <a:r>
              <a:rPr sz="1725" spc="-75" dirty="0">
                <a:latin typeface="Arial"/>
                <a:cs typeface="Arial"/>
              </a:rPr>
              <a:t> </a:t>
            </a:r>
            <a:r>
              <a:rPr sz="1725" spc="-8" dirty="0">
                <a:latin typeface="Arial"/>
                <a:cs typeface="Arial"/>
              </a:rPr>
              <a:t>формате.</a:t>
            </a:r>
            <a:endParaRPr sz="172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с нарушениями опорно-двигательного аппарата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399"/>
            <a:ext cx="8153400" cy="4648201"/>
          </a:xfrm>
        </p:spPr>
      </p:pic>
    </p:spTree>
    <p:extLst>
      <p:ext uri="{BB962C8B-B14F-4D97-AF65-F5344CB8AC3E}">
        <p14:creationId xmlns:p14="http://schemas.microsoft.com/office/powerpoint/2010/main" val="35945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с нарушениями опорно-двигательного аппарата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37361"/>
            <a:ext cx="8061325" cy="4511039"/>
          </a:xfrm>
        </p:spPr>
      </p:pic>
    </p:spTree>
    <p:extLst>
      <p:ext uri="{BB962C8B-B14F-4D97-AF65-F5344CB8AC3E}">
        <p14:creationId xmlns:p14="http://schemas.microsoft.com/office/powerpoint/2010/main" val="12916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Дети с нарушением опорно-двигательного аппарата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pc="-15" dirty="0" smtClean="0">
                <a:latin typeface="Arial"/>
                <a:cs typeface="Arial"/>
              </a:rPr>
              <a:t>трудности </a:t>
            </a:r>
            <a:r>
              <a:rPr lang="ru-RU" spc="-10" dirty="0">
                <a:latin typeface="Arial"/>
                <a:cs typeface="Arial"/>
              </a:rPr>
              <a:t>навигации,  </a:t>
            </a:r>
            <a:endParaRPr lang="ru-RU" spc="-10" dirty="0" smtClean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pc="-10" dirty="0" smtClean="0">
                <a:latin typeface="Arial"/>
                <a:cs typeface="Arial"/>
              </a:rPr>
              <a:t>неадекватная </a:t>
            </a:r>
            <a:r>
              <a:rPr lang="ru-RU" spc="-10" dirty="0">
                <a:latin typeface="Arial"/>
                <a:cs typeface="Arial"/>
              </a:rPr>
              <a:t>структура </a:t>
            </a:r>
            <a:r>
              <a:rPr lang="ru-RU" spc="-5" dirty="0">
                <a:latin typeface="Arial"/>
                <a:cs typeface="Arial"/>
              </a:rPr>
              <a:t>страницы, </a:t>
            </a:r>
            <a:endParaRPr lang="ru-RU" spc="-5" dirty="0" smtClean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pc="-25" dirty="0" smtClean="0">
                <a:latin typeface="Arial"/>
                <a:cs typeface="Arial"/>
              </a:rPr>
              <a:t>недостаточные </a:t>
            </a:r>
            <a:r>
              <a:rPr lang="ru-RU" spc="-10" dirty="0">
                <a:latin typeface="Arial"/>
                <a:cs typeface="Arial"/>
              </a:rPr>
              <a:t>размеры </a:t>
            </a:r>
            <a:r>
              <a:rPr lang="ru-RU" spc="-15" dirty="0">
                <a:latin typeface="Arial"/>
                <a:cs typeface="Arial"/>
              </a:rPr>
              <a:t>объектов,  шрифта, </a:t>
            </a:r>
            <a:endParaRPr lang="ru-RU" spc="-15" dirty="0" smtClean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/>
                <a:cs typeface="Arial"/>
              </a:rPr>
              <a:t>неконтрастные</a:t>
            </a:r>
            <a:r>
              <a:rPr lang="ru-RU" spc="-50" dirty="0" smtClean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цвета.</a:t>
            </a:r>
            <a:endParaRPr lang="ru-RU" dirty="0"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52935" y="1955740"/>
            <a:ext cx="2500313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486376" algn="l"/>
              </a:tabLst>
            </a:pPr>
            <a:r>
              <a:rPr sz="1725" spc="-8" dirty="0">
                <a:latin typeface="Arial"/>
                <a:cs typeface="Arial"/>
              </a:rPr>
              <a:t>количества	</a:t>
            </a:r>
            <a:r>
              <a:rPr sz="1725" spc="-4" dirty="0">
                <a:latin typeface="Arial"/>
                <a:cs typeface="Arial"/>
              </a:rPr>
              <a:t>действий,</a:t>
            </a:r>
            <a:endParaRPr sz="172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0559" y="1691763"/>
            <a:ext cx="2361724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134428" algn="l"/>
                <a:tab pos="2241709" algn="l"/>
              </a:tabLst>
            </a:pPr>
            <a:r>
              <a:rPr sz="1725" dirty="0">
                <a:latin typeface="Arial"/>
                <a:cs typeface="Arial"/>
              </a:rPr>
              <a:t>уч</a:t>
            </a:r>
            <a:r>
              <a:rPr sz="1725" spc="-26" dirty="0">
                <a:latin typeface="Arial"/>
                <a:cs typeface="Arial"/>
              </a:rPr>
              <a:t>е</a:t>
            </a:r>
            <a:r>
              <a:rPr sz="1725" dirty="0">
                <a:latin typeface="Arial"/>
                <a:cs typeface="Arial"/>
              </a:rPr>
              <a:t>бн</a:t>
            </a:r>
            <a:r>
              <a:rPr sz="1725" spc="-11" dirty="0">
                <a:latin typeface="Arial"/>
                <a:cs typeface="Arial"/>
              </a:rPr>
              <a:t>ы</a:t>
            </a:r>
            <a:r>
              <a:rPr sz="1725" dirty="0">
                <a:latin typeface="Arial"/>
                <a:cs typeface="Arial"/>
              </a:rPr>
              <a:t>х	</a:t>
            </a:r>
            <a:r>
              <a:rPr sz="1725" spc="-4" dirty="0">
                <a:latin typeface="Arial"/>
                <a:cs typeface="Arial"/>
              </a:rPr>
              <a:t>зад</a:t>
            </a:r>
            <a:r>
              <a:rPr sz="1725" dirty="0">
                <a:latin typeface="Arial"/>
                <a:cs typeface="Arial"/>
              </a:rPr>
              <a:t>а</a:t>
            </a:r>
            <a:r>
              <a:rPr sz="1725" spc="-4" dirty="0">
                <a:latin typeface="Arial"/>
                <a:cs typeface="Arial"/>
              </a:rPr>
              <a:t>н</a:t>
            </a:r>
            <a:r>
              <a:rPr sz="1725" spc="-15" dirty="0">
                <a:latin typeface="Arial"/>
                <a:cs typeface="Arial"/>
              </a:rPr>
              <a:t>и</a:t>
            </a:r>
            <a:r>
              <a:rPr sz="1725" dirty="0">
                <a:latin typeface="Arial"/>
                <a:cs typeface="Arial"/>
              </a:rPr>
              <a:t>й	с</a:t>
            </a:r>
          </a:p>
          <a:p>
            <a:pPr marL="1268254"/>
            <a:r>
              <a:rPr sz="1725" spc="-8" dirty="0">
                <a:latin typeface="Arial"/>
                <a:cs typeface="Arial"/>
              </a:rPr>
              <a:t>которые</a:t>
            </a:r>
            <a:endParaRPr sz="172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8200" y="1691763"/>
            <a:ext cx="1925003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187166">
              <a:spcBef>
                <a:spcPts val="79"/>
              </a:spcBef>
            </a:pPr>
            <a:r>
              <a:rPr sz="1725" spc="-4" dirty="0">
                <a:latin typeface="Arial"/>
                <a:cs typeface="Arial"/>
              </a:rPr>
              <a:t>н</a:t>
            </a:r>
            <a:r>
              <a:rPr sz="1725" dirty="0">
                <a:latin typeface="Arial"/>
                <a:cs typeface="Arial"/>
              </a:rPr>
              <a:t>е</a:t>
            </a:r>
            <a:r>
              <a:rPr sz="1725" spc="-4" dirty="0">
                <a:latin typeface="Arial"/>
                <a:cs typeface="Arial"/>
              </a:rPr>
              <a:t>о</a:t>
            </a:r>
            <a:r>
              <a:rPr sz="1725" spc="-60" dirty="0">
                <a:latin typeface="Arial"/>
                <a:cs typeface="Arial"/>
              </a:rPr>
              <a:t>б</a:t>
            </a:r>
            <a:r>
              <a:rPr sz="1725" spc="-26" dirty="0">
                <a:latin typeface="Arial"/>
                <a:cs typeface="Arial"/>
              </a:rPr>
              <a:t>х</a:t>
            </a:r>
            <a:r>
              <a:rPr sz="1725" spc="-45" dirty="0">
                <a:latin typeface="Arial"/>
                <a:cs typeface="Arial"/>
              </a:rPr>
              <a:t>о</a:t>
            </a:r>
            <a:r>
              <a:rPr sz="1725" spc="-4" dirty="0">
                <a:latin typeface="Arial"/>
                <a:cs typeface="Arial"/>
              </a:rPr>
              <a:t>дим</a:t>
            </a:r>
            <a:r>
              <a:rPr sz="1725" spc="4" dirty="0">
                <a:latin typeface="Arial"/>
                <a:cs typeface="Arial"/>
              </a:rPr>
              <a:t>о</a:t>
            </a:r>
            <a:r>
              <a:rPr sz="1725" spc="-8" dirty="0">
                <a:latin typeface="Arial"/>
                <a:cs typeface="Arial"/>
              </a:rPr>
              <a:t>ст</a:t>
            </a:r>
            <a:r>
              <a:rPr sz="1725" dirty="0">
                <a:latin typeface="Arial"/>
                <a:cs typeface="Arial"/>
              </a:rPr>
              <a:t>ью  </a:t>
            </a:r>
            <a:r>
              <a:rPr sz="1725" spc="-15" dirty="0">
                <a:latin typeface="Arial"/>
                <a:cs typeface="Arial"/>
              </a:rPr>
              <a:t>предусматривают</a:t>
            </a:r>
            <a:endParaRPr sz="1725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5600" y="1690283"/>
            <a:ext cx="1275873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36195">
              <a:spcBef>
                <a:spcPts val="79"/>
              </a:spcBef>
            </a:pPr>
            <a:r>
              <a:rPr sz="1725" spc="-4" dirty="0">
                <a:latin typeface="Arial"/>
                <a:cs typeface="Arial"/>
              </a:rPr>
              <a:t>н</a:t>
            </a:r>
            <a:r>
              <a:rPr sz="1725" spc="-19" dirty="0">
                <a:latin typeface="Arial"/>
                <a:cs typeface="Arial"/>
              </a:rPr>
              <a:t>е</a:t>
            </a:r>
            <a:r>
              <a:rPr sz="1725" spc="-11" dirty="0">
                <a:latin typeface="Arial"/>
                <a:cs typeface="Arial"/>
              </a:rPr>
              <a:t>б</a:t>
            </a:r>
            <a:r>
              <a:rPr sz="1725" spc="-45" dirty="0">
                <a:latin typeface="Arial"/>
                <a:cs typeface="Arial"/>
              </a:rPr>
              <a:t>о</a:t>
            </a:r>
            <a:r>
              <a:rPr sz="1725" spc="-11" dirty="0">
                <a:latin typeface="Arial"/>
                <a:cs typeface="Arial"/>
              </a:rPr>
              <a:t>л</a:t>
            </a:r>
            <a:r>
              <a:rPr sz="1725" dirty="0">
                <a:latin typeface="Arial"/>
                <a:cs typeface="Arial"/>
              </a:rPr>
              <a:t>ьшо</a:t>
            </a:r>
            <a:r>
              <a:rPr sz="1725" spc="-45" dirty="0">
                <a:latin typeface="Arial"/>
                <a:cs typeface="Arial"/>
              </a:rPr>
              <a:t>г</a:t>
            </a:r>
            <a:r>
              <a:rPr sz="1725" dirty="0">
                <a:latin typeface="Arial"/>
                <a:cs typeface="Arial"/>
              </a:rPr>
              <a:t>о  </a:t>
            </a:r>
            <a:r>
              <a:rPr sz="1725" spc="-4" dirty="0">
                <a:latin typeface="Arial"/>
                <a:cs typeface="Arial"/>
              </a:rPr>
              <a:t>д</a:t>
            </a:r>
            <a:r>
              <a:rPr sz="1725" spc="-11" dirty="0">
                <a:latin typeface="Arial"/>
                <a:cs typeface="Arial"/>
              </a:rPr>
              <a:t>о</a:t>
            </a:r>
            <a:r>
              <a:rPr sz="1725" dirty="0">
                <a:latin typeface="Arial"/>
                <a:cs typeface="Arial"/>
              </a:rPr>
              <a:t>с</a:t>
            </a:r>
            <a:r>
              <a:rPr sz="1725" spc="15" dirty="0">
                <a:latin typeface="Arial"/>
                <a:cs typeface="Arial"/>
              </a:rPr>
              <a:t>т</a:t>
            </a:r>
            <a:r>
              <a:rPr sz="1725" spc="-11" dirty="0">
                <a:latin typeface="Arial"/>
                <a:cs typeface="Arial"/>
              </a:rPr>
              <a:t>у</a:t>
            </a:r>
            <a:r>
              <a:rPr sz="1725" dirty="0">
                <a:latin typeface="Arial"/>
                <a:cs typeface="Arial"/>
              </a:rPr>
              <a:t>пнос</a:t>
            </a:r>
            <a:r>
              <a:rPr sz="1725" spc="-8" dirty="0">
                <a:latin typeface="Arial"/>
                <a:cs typeface="Arial"/>
              </a:rPr>
              <a:t>т</a:t>
            </a:r>
            <a:r>
              <a:rPr sz="1725" dirty="0">
                <a:latin typeface="Arial"/>
                <a:cs typeface="Arial"/>
              </a:rPr>
              <a:t>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8877" y="2093518"/>
            <a:ext cx="7384618" cy="4698562"/>
          </a:xfrm>
          <a:prstGeom prst="rect">
            <a:avLst/>
          </a:prstGeom>
        </p:spPr>
        <p:txBody>
          <a:bodyPr vert="horz" wrap="square" lIns="0" tIns="101441" rIns="0" bIns="0" rtlCol="0">
            <a:spAutoFit/>
          </a:bodyPr>
          <a:lstStyle/>
          <a:p>
            <a:pPr marL="9525">
              <a:spcBef>
                <a:spcPts val="799"/>
              </a:spcBef>
            </a:pPr>
            <a:r>
              <a:rPr sz="1725" spc="-4" dirty="0">
                <a:latin typeface="Arial"/>
                <a:cs typeface="Arial"/>
              </a:rPr>
              <a:t>управления </a:t>
            </a:r>
            <a:r>
              <a:rPr sz="1725" dirty="0">
                <a:latin typeface="Arial"/>
                <a:cs typeface="Arial"/>
              </a:rPr>
              <a:t>с</a:t>
            </a:r>
            <a:r>
              <a:rPr sz="1725" spc="-26" dirty="0">
                <a:latin typeface="Arial"/>
                <a:cs typeface="Arial"/>
              </a:rPr>
              <a:t> </a:t>
            </a:r>
            <a:r>
              <a:rPr sz="1725" spc="-4" dirty="0">
                <a:latin typeface="Arial"/>
                <a:cs typeface="Arial"/>
              </a:rPr>
              <a:t>клавиатурой;</a:t>
            </a:r>
            <a:endParaRPr sz="1725" dirty="0">
              <a:latin typeface="Arial"/>
              <a:cs typeface="Arial"/>
            </a:endParaRPr>
          </a:p>
          <a:p>
            <a:pPr marL="9525" marR="3810">
              <a:spcBef>
                <a:spcPts val="720"/>
              </a:spcBef>
              <a:buChar char="-"/>
              <a:tabLst>
                <a:tab pos="143351" algn="l"/>
                <a:tab pos="1463516" algn="l"/>
                <a:tab pos="3223736" algn="l"/>
                <a:tab pos="4186238" algn="l"/>
                <a:tab pos="4434364" algn="l"/>
                <a:tab pos="5291613" algn="l"/>
                <a:tab pos="5648325" algn="l"/>
                <a:tab pos="7018020" algn="l"/>
              </a:tabLst>
            </a:pPr>
            <a:r>
              <a:rPr sz="1725" spc="-4" dirty="0">
                <a:latin typeface="Arial"/>
                <a:cs typeface="Arial"/>
              </a:rPr>
              <a:t>ор</a:t>
            </a:r>
            <a:r>
              <a:rPr sz="1725" spc="-8" dirty="0">
                <a:latin typeface="Arial"/>
                <a:cs typeface="Arial"/>
              </a:rPr>
              <a:t>и</a:t>
            </a:r>
            <a:r>
              <a:rPr sz="1725" spc="-4" dirty="0">
                <a:latin typeface="Arial"/>
                <a:cs typeface="Arial"/>
              </a:rPr>
              <a:t>ен</a:t>
            </a:r>
            <a:r>
              <a:rPr sz="1725" spc="-26" dirty="0">
                <a:latin typeface="Arial"/>
                <a:cs typeface="Arial"/>
              </a:rPr>
              <a:t>т</a:t>
            </a:r>
            <a:r>
              <a:rPr sz="1725" spc="-8" dirty="0">
                <a:latin typeface="Arial"/>
                <a:cs typeface="Arial"/>
              </a:rPr>
              <a:t>а</a:t>
            </a:r>
            <a:r>
              <a:rPr sz="1725" dirty="0">
                <a:latin typeface="Arial"/>
                <a:cs typeface="Arial"/>
              </a:rPr>
              <a:t>ция	пр</a:t>
            </a:r>
            <a:r>
              <a:rPr sz="1725" spc="-41" dirty="0">
                <a:latin typeface="Arial"/>
                <a:cs typeface="Arial"/>
              </a:rPr>
              <a:t>е</a:t>
            </a:r>
            <a:r>
              <a:rPr sz="1725" spc="-38" dirty="0">
                <a:latin typeface="Arial"/>
                <a:cs typeface="Arial"/>
              </a:rPr>
              <a:t>д</a:t>
            </a:r>
            <a:r>
              <a:rPr sz="1725" dirty="0">
                <a:latin typeface="Arial"/>
                <a:cs typeface="Arial"/>
              </a:rPr>
              <a:t>ъя</a:t>
            </a:r>
            <a:r>
              <a:rPr sz="1725" spc="-45" dirty="0">
                <a:latin typeface="Arial"/>
                <a:cs typeface="Arial"/>
              </a:rPr>
              <a:t>в</a:t>
            </a:r>
            <a:r>
              <a:rPr sz="1725" spc="-4" dirty="0">
                <a:latin typeface="Arial"/>
                <a:cs typeface="Arial"/>
              </a:rPr>
              <a:t>ляемы</a:t>
            </a:r>
            <a:r>
              <a:rPr sz="1725" dirty="0">
                <a:latin typeface="Arial"/>
                <a:cs typeface="Arial"/>
              </a:rPr>
              <a:t>х	</a:t>
            </a:r>
            <a:r>
              <a:rPr sz="1725" spc="-11" dirty="0">
                <a:latin typeface="Arial"/>
                <a:cs typeface="Arial"/>
              </a:rPr>
              <a:t>з</a:t>
            </a:r>
            <a:r>
              <a:rPr sz="1725" spc="-8" dirty="0">
                <a:latin typeface="Arial"/>
                <a:cs typeface="Arial"/>
              </a:rPr>
              <a:t>а</a:t>
            </a:r>
            <a:r>
              <a:rPr sz="1725" spc="-4" dirty="0">
                <a:latin typeface="Arial"/>
                <a:cs typeface="Arial"/>
              </a:rPr>
              <a:t>дани</a:t>
            </a:r>
            <a:r>
              <a:rPr sz="1725" dirty="0">
                <a:latin typeface="Arial"/>
                <a:cs typeface="Arial"/>
              </a:rPr>
              <a:t>й	и	</a:t>
            </a:r>
            <a:r>
              <a:rPr sz="1725" spc="-11" dirty="0">
                <a:latin typeface="Arial"/>
                <a:cs typeface="Arial"/>
              </a:rPr>
              <a:t>ф</a:t>
            </a:r>
            <a:r>
              <a:rPr sz="1725" spc="-8" dirty="0">
                <a:latin typeface="Arial"/>
                <a:cs typeface="Arial"/>
              </a:rPr>
              <a:t>о</a:t>
            </a:r>
            <a:r>
              <a:rPr sz="1725" spc="-4" dirty="0">
                <a:latin typeface="Arial"/>
                <a:cs typeface="Arial"/>
              </a:rPr>
              <a:t>рм</a:t>
            </a:r>
            <a:r>
              <a:rPr sz="1725" dirty="0">
                <a:latin typeface="Arial"/>
                <a:cs typeface="Arial"/>
              </a:rPr>
              <a:t>ы	</a:t>
            </a:r>
            <a:r>
              <a:rPr sz="1725" spc="-4" dirty="0">
                <a:latin typeface="Arial"/>
                <a:cs typeface="Arial"/>
              </a:rPr>
              <a:t>и</a:t>
            </a:r>
            <a:r>
              <a:rPr sz="1725" dirty="0">
                <a:latin typeface="Arial"/>
                <a:cs typeface="Arial"/>
              </a:rPr>
              <a:t>х	</a:t>
            </a:r>
            <a:r>
              <a:rPr sz="1725" spc="4" dirty="0">
                <a:latin typeface="Arial"/>
                <a:cs typeface="Arial"/>
              </a:rPr>
              <a:t>в</a:t>
            </a:r>
            <a:r>
              <a:rPr sz="1725" dirty="0">
                <a:latin typeface="Arial"/>
                <a:cs typeface="Arial"/>
              </a:rPr>
              <a:t>ып</a:t>
            </a:r>
            <a:r>
              <a:rPr sz="1725" spc="-45" dirty="0">
                <a:latin typeface="Arial"/>
                <a:cs typeface="Arial"/>
              </a:rPr>
              <a:t>о</a:t>
            </a:r>
            <a:r>
              <a:rPr sz="1725" spc="-4" dirty="0">
                <a:latin typeface="Arial"/>
                <a:cs typeface="Arial"/>
              </a:rPr>
              <a:t>лнени</a:t>
            </a:r>
            <a:r>
              <a:rPr sz="1725" dirty="0">
                <a:latin typeface="Arial"/>
                <a:cs typeface="Arial"/>
              </a:rPr>
              <a:t>я	п</a:t>
            </a:r>
            <a:r>
              <a:rPr sz="1725" spc="-45" dirty="0">
                <a:latin typeface="Arial"/>
                <a:cs typeface="Arial"/>
              </a:rPr>
              <a:t>о</a:t>
            </a:r>
            <a:r>
              <a:rPr sz="1725" dirty="0">
                <a:latin typeface="Arial"/>
                <a:cs typeface="Arial"/>
              </a:rPr>
              <a:t>д  </a:t>
            </a:r>
            <a:r>
              <a:rPr sz="1725" spc="-4" dirty="0">
                <a:latin typeface="Arial"/>
                <a:cs typeface="Arial"/>
              </a:rPr>
              <a:t>индивидуальные особенности</a:t>
            </a:r>
            <a:r>
              <a:rPr sz="1725" spc="-45" dirty="0">
                <a:latin typeface="Arial"/>
                <a:cs typeface="Arial"/>
              </a:rPr>
              <a:t> </a:t>
            </a:r>
            <a:r>
              <a:rPr sz="1725" spc="-8" dirty="0">
                <a:latin typeface="Arial"/>
                <a:cs typeface="Arial"/>
              </a:rPr>
              <a:t>обучающихся;</a:t>
            </a:r>
            <a:endParaRPr sz="1725" dirty="0">
              <a:latin typeface="Arial"/>
              <a:cs typeface="Arial"/>
            </a:endParaRPr>
          </a:p>
          <a:p>
            <a:pPr marL="142875" indent="-133826">
              <a:spcBef>
                <a:spcPts val="720"/>
              </a:spcBef>
              <a:buChar char="-"/>
              <a:tabLst>
                <a:tab pos="143351" algn="l"/>
              </a:tabLst>
            </a:pPr>
            <a:r>
              <a:rPr sz="1725" spc="-11" dirty="0">
                <a:latin typeface="Arial"/>
                <a:cs typeface="Arial"/>
              </a:rPr>
              <a:t>предоставление </a:t>
            </a:r>
            <a:r>
              <a:rPr sz="1725" spc="-4" dirty="0">
                <a:latin typeface="Arial"/>
                <a:cs typeface="Arial"/>
              </a:rPr>
              <a:t>учебных </a:t>
            </a:r>
            <a:r>
              <a:rPr sz="1725" spc="-8" dirty="0">
                <a:latin typeface="Arial"/>
                <a:cs typeface="Arial"/>
              </a:rPr>
              <a:t>материалов </a:t>
            </a:r>
            <a:r>
              <a:rPr sz="1725" dirty="0">
                <a:latin typeface="Arial"/>
                <a:cs typeface="Arial"/>
              </a:rPr>
              <a:t>в </a:t>
            </a:r>
            <a:r>
              <a:rPr sz="1725" spc="4" dirty="0">
                <a:latin typeface="Arial"/>
                <a:cs typeface="Arial"/>
              </a:rPr>
              <a:t>форме</a:t>
            </a:r>
            <a:r>
              <a:rPr sz="1725" spc="-79" dirty="0">
                <a:latin typeface="Arial"/>
                <a:cs typeface="Arial"/>
              </a:rPr>
              <a:t> </a:t>
            </a:r>
            <a:r>
              <a:rPr sz="1725" spc="-8" dirty="0">
                <a:latin typeface="Arial"/>
                <a:cs typeface="Arial"/>
              </a:rPr>
              <a:t>электронного</a:t>
            </a:r>
            <a:endParaRPr sz="1725" dirty="0">
              <a:latin typeface="Arial"/>
              <a:cs typeface="Arial"/>
            </a:endParaRPr>
          </a:p>
          <a:p>
            <a:pPr marL="9525"/>
            <a:r>
              <a:rPr sz="1725" spc="-4" dirty="0">
                <a:latin typeface="Arial"/>
                <a:cs typeface="Arial"/>
              </a:rPr>
              <a:t>документа </a:t>
            </a:r>
            <a:r>
              <a:rPr sz="1725" spc="-15" dirty="0">
                <a:latin typeface="Arial"/>
                <a:cs typeface="Arial"/>
              </a:rPr>
              <a:t>аудио- </a:t>
            </a:r>
            <a:r>
              <a:rPr sz="1725" dirty="0" err="1">
                <a:latin typeface="Arial"/>
                <a:cs typeface="Arial"/>
              </a:rPr>
              <a:t>или</a:t>
            </a:r>
            <a:r>
              <a:rPr sz="1725" spc="-49" dirty="0">
                <a:latin typeface="Arial"/>
                <a:cs typeface="Arial"/>
              </a:rPr>
              <a:t> </a:t>
            </a:r>
            <a:r>
              <a:rPr sz="1725" spc="-4" dirty="0" err="1" smtClean="0">
                <a:latin typeface="Arial"/>
                <a:cs typeface="Arial"/>
              </a:rPr>
              <a:t>видеофайла</a:t>
            </a:r>
            <a:r>
              <a:rPr lang="ru-RU" sz="1725" spc="-4" dirty="0" smtClean="0">
                <a:latin typeface="Arial"/>
                <a:cs typeface="Arial"/>
              </a:rPr>
              <a:t>;</a:t>
            </a:r>
          </a:p>
          <a:p>
            <a:pPr indent="9525" algn="just">
              <a:buFontTx/>
              <a:buChar char="-"/>
            </a:pPr>
            <a:r>
              <a:rPr lang="ru-RU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двигательного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режима в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зависимости возраста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диагноза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ученика, во избежание 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переутомления. Обязательный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перерыв во время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занятий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физкультминутку,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зрительную  гимнастику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пальчиковую</a:t>
            </a:r>
            <a:r>
              <a:rPr lang="ru-RU"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гимнастику;</a:t>
            </a:r>
          </a:p>
          <a:p>
            <a:pPr marR="243204" algn="just">
              <a:lnSpc>
                <a:spcPct val="100000"/>
              </a:lnSpc>
              <a:spcBef>
                <a:spcPts val="335"/>
              </a:spcBef>
              <a:buClr>
                <a:srgbClr val="D16248"/>
              </a:buClr>
              <a:buSzPct val="82142"/>
              <a:tabLst>
                <a:tab pos="286385" algn="l"/>
                <a:tab pos="287020" algn="l"/>
              </a:tabLst>
            </a:pPr>
            <a:r>
              <a:rPr lang="ru-RU" sz="1600" spc="-5" dirty="0" smtClean="0">
                <a:latin typeface="Georgia"/>
                <a:cs typeface="Georgia"/>
              </a:rPr>
              <a:t>- особый </a:t>
            </a:r>
            <a:r>
              <a:rPr lang="ru-RU" sz="1600" spc="-5" dirty="0">
                <a:latin typeface="Georgia"/>
                <a:cs typeface="Georgia"/>
              </a:rPr>
              <a:t>речевой </a:t>
            </a:r>
            <a:r>
              <a:rPr lang="ru-RU" sz="1600" dirty="0">
                <a:latin typeface="Georgia"/>
                <a:cs typeface="Georgia"/>
              </a:rPr>
              <a:t>режим: четкая, </a:t>
            </a:r>
            <a:r>
              <a:rPr lang="ru-RU" sz="1600" spc="-5" dirty="0">
                <a:latin typeface="Georgia"/>
                <a:cs typeface="Georgia"/>
              </a:rPr>
              <a:t>разборчивая </a:t>
            </a:r>
            <a:r>
              <a:rPr lang="ru-RU" sz="1600" dirty="0">
                <a:latin typeface="Georgia"/>
                <a:cs typeface="Georgia"/>
              </a:rPr>
              <a:t>речь </a:t>
            </a:r>
            <a:r>
              <a:rPr lang="ru-RU" sz="1600" spc="-5" dirty="0">
                <a:latin typeface="Georgia"/>
                <a:cs typeface="Georgia"/>
              </a:rPr>
              <a:t>педагога </a:t>
            </a:r>
            <a:r>
              <a:rPr lang="ru-RU" sz="1600" dirty="0">
                <a:latin typeface="Georgia"/>
                <a:cs typeface="Georgia"/>
              </a:rPr>
              <a:t>без </a:t>
            </a:r>
            <a:r>
              <a:rPr lang="ru-RU" sz="1600" spc="-5" dirty="0">
                <a:latin typeface="Georgia"/>
                <a:cs typeface="Georgia"/>
              </a:rPr>
              <a:t>резкого  </a:t>
            </a:r>
            <a:r>
              <a:rPr lang="ru-RU" sz="1600" dirty="0">
                <a:latin typeface="Georgia"/>
                <a:cs typeface="Georgia"/>
              </a:rPr>
              <a:t>повышения </a:t>
            </a:r>
            <a:r>
              <a:rPr lang="ru-RU" sz="1600" spc="-5" dirty="0">
                <a:latin typeface="Georgia"/>
                <a:cs typeface="Georgia"/>
              </a:rPr>
              <a:t>голоса, </a:t>
            </a:r>
            <a:r>
              <a:rPr lang="ru-RU" sz="1600" dirty="0">
                <a:latin typeface="Georgia"/>
                <a:cs typeface="Georgia"/>
              </a:rPr>
              <a:t>необходимое </a:t>
            </a:r>
            <a:r>
              <a:rPr lang="ru-RU" sz="1600" spc="-5" dirty="0">
                <a:latin typeface="Georgia"/>
                <a:cs typeface="Georgia"/>
              </a:rPr>
              <a:t>число </a:t>
            </a:r>
            <a:r>
              <a:rPr lang="ru-RU" sz="1600" dirty="0">
                <a:latin typeface="Georgia"/>
                <a:cs typeface="Georgia"/>
              </a:rPr>
              <a:t>повторений, </a:t>
            </a:r>
            <a:r>
              <a:rPr lang="ru-RU" sz="1600" spc="-5" dirty="0">
                <a:latin typeface="Georgia"/>
                <a:cs typeface="Georgia"/>
              </a:rPr>
              <a:t>подчеркнутое</a:t>
            </a:r>
            <a:r>
              <a:rPr lang="ru-RU" sz="1600" spc="-125" dirty="0">
                <a:latin typeface="Georgia"/>
                <a:cs typeface="Georgia"/>
              </a:rPr>
              <a:t> </a:t>
            </a:r>
            <a:r>
              <a:rPr lang="ru-RU" sz="1600" spc="-5" dirty="0" err="1">
                <a:latin typeface="Georgia"/>
                <a:cs typeface="Georgia"/>
              </a:rPr>
              <a:t>артикулирование</a:t>
            </a:r>
            <a:r>
              <a:rPr lang="ru-RU" sz="1600" spc="-5" dirty="0">
                <a:latin typeface="Georgia"/>
                <a:cs typeface="Georgia"/>
              </a:rPr>
              <a:t>.</a:t>
            </a:r>
            <a:endParaRPr lang="ru-RU" sz="1600" dirty="0">
              <a:latin typeface="Georgia"/>
              <a:cs typeface="Georgia"/>
            </a:endParaRPr>
          </a:p>
          <a:p>
            <a:pPr marR="142240" indent="9525" algn="just">
              <a:lnSpc>
                <a:spcPct val="100000"/>
              </a:lnSpc>
              <a:spcBef>
                <a:spcPts val="340"/>
              </a:spcBef>
            </a:pPr>
            <a:r>
              <a:rPr lang="ru-RU" sz="1600" spc="-5" dirty="0" smtClean="0">
                <a:latin typeface="Georgia"/>
                <a:cs typeface="Georgia"/>
              </a:rPr>
              <a:t>- постоянно </a:t>
            </a:r>
            <a:r>
              <a:rPr lang="ru-RU" sz="1600" spc="-5" dirty="0">
                <a:latin typeface="Georgia"/>
                <a:cs typeface="Georgia"/>
              </a:rPr>
              <a:t>включать </a:t>
            </a:r>
            <a:r>
              <a:rPr lang="ru-RU" sz="1600" dirty="0">
                <a:latin typeface="Georgia"/>
                <a:cs typeface="Georgia"/>
              </a:rPr>
              <a:t>в </a:t>
            </a:r>
            <a:r>
              <a:rPr lang="ru-RU" sz="1600" spc="-5" dirty="0">
                <a:latin typeface="Georgia"/>
                <a:cs typeface="Georgia"/>
              </a:rPr>
              <a:t>занятия упражнения </a:t>
            </a:r>
            <a:r>
              <a:rPr lang="ru-RU" sz="1600" dirty="0">
                <a:latin typeface="Georgia"/>
                <a:cs typeface="Georgia"/>
              </a:rPr>
              <a:t>с  </a:t>
            </a:r>
            <a:r>
              <a:rPr lang="ru-RU" sz="1600" spc="-5" dirty="0">
                <a:latin typeface="Georgia"/>
                <a:cs typeface="Georgia"/>
              </a:rPr>
              <a:t>опорой </a:t>
            </a:r>
            <a:r>
              <a:rPr lang="ru-RU" sz="1600" dirty="0">
                <a:latin typeface="Georgia"/>
                <a:cs typeface="Georgia"/>
              </a:rPr>
              <a:t>на </a:t>
            </a:r>
            <a:r>
              <a:rPr lang="ru-RU" sz="1600" spc="-5" dirty="0">
                <a:latin typeface="Georgia"/>
                <a:cs typeface="Georgia"/>
              </a:rPr>
              <a:t>зрительный </a:t>
            </a:r>
            <a:r>
              <a:rPr lang="ru-RU" sz="1600" dirty="0">
                <a:latin typeface="Georgia"/>
                <a:cs typeface="Georgia"/>
              </a:rPr>
              <a:t>или </a:t>
            </a:r>
            <a:r>
              <a:rPr lang="ru-RU" sz="1600" spc="-5" dirty="0">
                <a:latin typeface="Georgia"/>
                <a:cs typeface="Georgia"/>
              </a:rPr>
              <a:t>зрительно-осязательный </a:t>
            </a:r>
            <a:r>
              <a:rPr lang="ru-RU" sz="1600" dirty="0">
                <a:latin typeface="Georgia"/>
                <a:cs typeface="Georgia"/>
              </a:rPr>
              <a:t>анализатор. </a:t>
            </a:r>
            <a:r>
              <a:rPr lang="ru-RU" sz="1600" dirty="0" smtClean="0">
                <a:latin typeface="Georgia"/>
                <a:cs typeface="Georgia"/>
              </a:rPr>
              <a:t>Н-р, </a:t>
            </a:r>
            <a:r>
              <a:rPr lang="ru-RU" sz="1600" spc="-5" dirty="0" smtClean="0">
                <a:latin typeface="Georgia"/>
                <a:cs typeface="Georgia"/>
              </a:rPr>
              <a:t>набор </a:t>
            </a:r>
            <a:r>
              <a:rPr lang="ru-RU" sz="1600" dirty="0">
                <a:latin typeface="Georgia"/>
                <a:cs typeface="Georgia"/>
              </a:rPr>
              <a:t>счетных палочек и</a:t>
            </a:r>
            <a:r>
              <a:rPr lang="ru-RU" sz="1600" spc="-120" dirty="0">
                <a:latin typeface="Georgia"/>
                <a:cs typeface="Georgia"/>
              </a:rPr>
              <a:t> </a:t>
            </a:r>
            <a:r>
              <a:rPr lang="ru-RU" sz="1600" spc="-5" dirty="0">
                <a:latin typeface="Georgia"/>
                <a:cs typeface="Georgia"/>
              </a:rPr>
              <a:t>счеты.</a:t>
            </a:r>
            <a:endParaRPr lang="ru-RU" sz="1600" dirty="0"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335"/>
              </a:spcBef>
              <a:buClr>
                <a:srgbClr val="D16248"/>
              </a:buClr>
              <a:buSzPct val="82142"/>
              <a:tabLst>
                <a:tab pos="286385" algn="l"/>
                <a:tab pos="287020" algn="l"/>
              </a:tabLst>
            </a:pPr>
            <a:r>
              <a:rPr lang="ru-RU" sz="1600" spc="-5" dirty="0" smtClean="0">
                <a:latin typeface="Georgia"/>
                <a:cs typeface="Georgia"/>
              </a:rPr>
              <a:t>- использовать </a:t>
            </a:r>
            <a:r>
              <a:rPr lang="ru-RU" sz="1600" dirty="0">
                <a:latin typeface="Georgia"/>
                <a:cs typeface="Georgia"/>
              </a:rPr>
              <a:t>трафареты, </a:t>
            </a:r>
            <a:r>
              <a:rPr lang="ru-RU" sz="1600" spc="-5" dirty="0">
                <a:latin typeface="Georgia"/>
                <a:cs typeface="Georgia"/>
              </a:rPr>
              <a:t>макеты, разные вспомогательные</a:t>
            </a:r>
            <a:r>
              <a:rPr lang="ru-RU" sz="1600" spc="-125" dirty="0">
                <a:latin typeface="Georgia"/>
                <a:cs typeface="Georgia"/>
              </a:rPr>
              <a:t> </a:t>
            </a:r>
            <a:r>
              <a:rPr lang="ru-RU" sz="1600" dirty="0" smtClean="0">
                <a:latin typeface="Georgia"/>
                <a:cs typeface="Georgia"/>
              </a:rPr>
              <a:t>материалы.</a:t>
            </a:r>
            <a:endParaRPr lang="ru-RU" sz="1600" dirty="0">
              <a:latin typeface="Georgia"/>
              <a:cs typeface="Georgia"/>
            </a:endParaRPr>
          </a:p>
          <a:p>
            <a:pPr indent="9525" algn="just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/>
            <a:endParaRPr sz="1725" dirty="0">
              <a:latin typeface="Arial"/>
              <a:cs typeface="Arial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99286" y="-187938"/>
            <a:ext cx="7543800" cy="1450757"/>
          </a:xfrm>
        </p:spPr>
        <p:txBody>
          <a:bodyPr/>
          <a:lstStyle/>
          <a:p>
            <a:r>
              <a:rPr lang="ru-RU" dirty="0"/>
              <a:t>Дети с нарушением опорно-двигательного аппарата</a:t>
            </a:r>
          </a:p>
        </p:txBody>
      </p:sp>
      <p:sp>
        <p:nvSpPr>
          <p:cNvPr id="12" name="object 6"/>
          <p:cNvSpPr txBox="1"/>
          <p:nvPr/>
        </p:nvSpPr>
        <p:spPr>
          <a:xfrm>
            <a:off x="852935" y="1697042"/>
            <a:ext cx="2361724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134428" algn="l"/>
                <a:tab pos="2241709" algn="l"/>
              </a:tabLst>
            </a:pPr>
            <a:r>
              <a:rPr lang="ru-RU" sz="1725" dirty="0" smtClean="0">
                <a:latin typeface="Arial"/>
                <a:cs typeface="Arial"/>
              </a:rPr>
              <a:t>- разработка</a:t>
            </a:r>
            <a:endParaRPr sz="172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3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5" dirty="0"/>
              <a:t>Дети </a:t>
            </a:r>
            <a:r>
              <a:rPr lang="ru-RU" dirty="0"/>
              <a:t>с </a:t>
            </a:r>
            <a:r>
              <a:rPr lang="ru-RU" spc="-5" dirty="0"/>
              <a:t>задержкой психического развития</a:t>
            </a:r>
            <a:r>
              <a:rPr lang="ru-RU" dirty="0"/>
              <a:t> (ЗПР)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447085" cy="4800600"/>
          </a:xfrm>
        </p:spPr>
      </p:pic>
    </p:spTree>
    <p:extLst>
      <p:ext uri="{BB962C8B-B14F-4D97-AF65-F5344CB8AC3E}">
        <p14:creationId xmlns:p14="http://schemas.microsoft.com/office/powerpoint/2010/main" val="22150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 дистанционного образования детей с ОВЗ, детей-инвалидов в РФ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90" y="1716943"/>
            <a:ext cx="8816340" cy="4402666"/>
          </a:xfrm>
          <a:gradFill>
            <a:gsLst>
              <a:gs pos="87500">
                <a:schemeClr val="bg1">
                  <a:lumMod val="85000"/>
                </a:schemeClr>
              </a:gs>
              <a:gs pos="7500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1600" u="sng" dirty="0"/>
              <a:t>Федеральные документы</a:t>
            </a:r>
            <a:endParaRPr lang="ru-RU" sz="1600" dirty="0"/>
          </a:p>
          <a:p>
            <a:pPr algn="just"/>
            <a:r>
              <a:rPr lang="ru-RU" sz="1600" b="1" dirty="0"/>
              <a:t>П</a:t>
            </a:r>
            <a:r>
              <a:rPr lang="ru-RU" sz="1600" b="1" dirty="0" smtClean="0"/>
              <a:t>риказ</a:t>
            </a:r>
            <a:r>
              <a:rPr lang="ru-RU" sz="1600" b="1" dirty="0"/>
              <a:t> Министерства образования и науки Российской Федерации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от 23 августа 2017 г. N </a:t>
            </a:r>
            <a:r>
              <a:rPr lang="ru-RU" sz="1600" b="1" dirty="0" smtClean="0"/>
              <a:t>816 «Об утверждении Порядка применения </a:t>
            </a:r>
            <a:r>
              <a:rPr lang="ru-RU" sz="1600" b="1" dirty="0"/>
              <a:t>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</a:t>
            </a:r>
            <a:r>
              <a:rPr lang="ru-RU" sz="1600" b="1" dirty="0" smtClean="0"/>
              <a:t>программ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5.При </a:t>
            </a:r>
            <a:r>
              <a:rPr lang="ru-RU" sz="1600" dirty="0"/>
              <a:t>реализации образовательных программ или их частей с применением электронного обучения, дистанционных образовательных технологий:</a:t>
            </a:r>
          </a:p>
          <a:p>
            <a:pPr algn="just"/>
            <a:r>
              <a:rPr lang="ru-RU" sz="1600" dirty="0" smtClean="0"/>
              <a:t>организации </a:t>
            </a:r>
            <a:r>
              <a:rPr lang="ru-RU" sz="1600" dirty="0"/>
              <a:t>самостоятельно определяют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порядок оказания учебно-методической помощи обучающимся, в том числе в форме индивидуальных консультаций, оказываемых дистанционно</a:t>
            </a:r>
            <a:r>
              <a:rPr lang="ru-RU" sz="1600" dirty="0"/>
              <a:t> с использованием информационных и телекоммуникационных </a:t>
            </a:r>
            <a:r>
              <a:rPr lang="ru-RU" sz="1600" dirty="0" smtClean="0"/>
              <a:t>технологий;</a:t>
            </a:r>
            <a:endParaRPr lang="ru-RU" sz="1600" dirty="0"/>
          </a:p>
          <a:p>
            <a:pPr algn="just"/>
            <a:r>
              <a:rPr lang="ru-RU" sz="1600" dirty="0"/>
              <a:t>организации самостоятельно определяют </a:t>
            </a:r>
            <a:r>
              <a:rPr lang="ru-RU" sz="1600" b="1" dirty="0"/>
              <a:t>соотношение объема занятий, проводимых путем непосредственного взаимодействия педагогического работника с обучающимся, в том числе с применением электронного обучения, </a:t>
            </a:r>
            <a:r>
              <a:rPr lang="ru-RU" sz="1600" dirty="0"/>
              <a:t>дистанционных образовательных технологий;</a:t>
            </a:r>
          </a:p>
          <a:p>
            <a:pPr algn="just"/>
            <a:r>
              <a:rPr lang="ru-RU" sz="1600" dirty="0"/>
              <a:t>допускается отсутствие учебных занятий, проводимых путем непосредственного взаимодействия педагогического работника с обучающимся в аудитории.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595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5" dirty="0"/>
              <a:t>Дети </a:t>
            </a:r>
            <a:r>
              <a:rPr lang="ru-RU" dirty="0"/>
              <a:t>с </a:t>
            </a:r>
            <a:r>
              <a:rPr lang="ru-RU" spc="-5" dirty="0"/>
              <a:t>задержкой психического развития</a:t>
            </a:r>
            <a:r>
              <a:rPr lang="ru-RU" dirty="0"/>
              <a:t> (ЗПР)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46263"/>
            <a:ext cx="8229600" cy="4554537"/>
          </a:xfrm>
        </p:spPr>
      </p:pic>
    </p:spTree>
    <p:extLst>
      <p:ext uri="{BB962C8B-B14F-4D97-AF65-F5344CB8AC3E}">
        <p14:creationId xmlns:p14="http://schemas.microsoft.com/office/powerpoint/2010/main" val="10256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896746"/>
            <a:ext cx="7543800" cy="840615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  <a:tabLst>
                <a:tab pos="1114901" algn="l"/>
                <a:tab pos="1410653" algn="l"/>
                <a:tab pos="3006566" algn="l"/>
                <a:tab pos="4075748" algn="l"/>
                <a:tab pos="5572125" algn="l"/>
                <a:tab pos="5854541" algn="l"/>
                <a:tab pos="7645718" algn="l"/>
              </a:tabLst>
            </a:pPr>
            <a:r>
              <a:rPr lang="ru-RU" sz="1800" spc="-4" dirty="0" smtClean="0">
                <a:latin typeface="Arial"/>
                <a:cs typeface="Arial"/>
              </a:rPr>
              <a:t/>
            </a:r>
            <a:br>
              <a:rPr lang="ru-RU" sz="1800" spc="-4" dirty="0" smtClean="0">
                <a:latin typeface="Arial"/>
                <a:cs typeface="Arial"/>
              </a:rPr>
            </a:br>
            <a:r>
              <a:rPr lang="ru-RU" sz="1800" spc="-4" dirty="0">
                <a:latin typeface="Arial"/>
                <a:cs typeface="Arial"/>
              </a:rPr>
              <a:t/>
            </a:r>
            <a:br>
              <a:rPr lang="ru-RU" sz="1800" spc="-4" dirty="0">
                <a:latin typeface="Arial"/>
                <a:cs typeface="Arial"/>
              </a:rPr>
            </a:br>
            <a:r>
              <a:rPr sz="1800" dirty="0">
                <a:latin typeface="Arial"/>
                <a:cs typeface="Arial"/>
              </a:rPr>
              <a:t>	с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2133600"/>
            <a:ext cx="7543801" cy="4023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696858" y="345925"/>
            <a:ext cx="7769066" cy="1255824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marR="3810" algn="just">
              <a:lnSpc>
                <a:spcPct val="90100"/>
              </a:lnSpc>
              <a:spcBef>
                <a:spcPts val="289"/>
              </a:spcBef>
            </a:pPr>
            <a:r>
              <a:rPr lang="ru-RU" sz="4400" spc="-5" dirty="0"/>
              <a:t>Дети </a:t>
            </a:r>
            <a:r>
              <a:rPr lang="ru-RU" sz="4400" dirty="0"/>
              <a:t>с </a:t>
            </a:r>
            <a:r>
              <a:rPr lang="ru-RU" sz="4400" spc="-5" dirty="0"/>
              <a:t>задержкой психического развития</a:t>
            </a:r>
            <a:r>
              <a:rPr lang="ru-RU" sz="4400" dirty="0"/>
              <a:t> (ЗПР)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620" y="2618037"/>
            <a:ext cx="6001226" cy="1363033"/>
          </a:xfrm>
          <a:prstGeom prst="rect">
            <a:avLst/>
          </a:prstGeom>
        </p:spPr>
        <p:txBody>
          <a:bodyPr vert="horz" wrap="square" lIns="0" tIns="78581" rIns="0" bIns="0" rtlCol="0">
            <a:spAutoFit/>
          </a:bodyPr>
          <a:lstStyle/>
          <a:p>
            <a:pPr marL="180975" indent="-171450">
              <a:spcBef>
                <a:spcPts val="619"/>
              </a:spcBef>
              <a:buChar char="•"/>
              <a:tabLst>
                <a:tab pos="180975" algn="l"/>
              </a:tabLst>
            </a:pPr>
            <a:r>
              <a:rPr sz="1725" spc="-4" dirty="0" err="1" smtClean="0">
                <a:latin typeface="Arial"/>
                <a:cs typeface="Arial"/>
              </a:rPr>
              <a:t>работ</a:t>
            </a:r>
            <a:r>
              <a:rPr lang="ru-RU" sz="1725" spc="-4" dirty="0" smtClean="0">
                <a:latin typeface="Arial"/>
                <a:cs typeface="Arial"/>
              </a:rPr>
              <a:t>а</a:t>
            </a:r>
            <a:r>
              <a:rPr sz="1725" spc="-4" dirty="0" smtClean="0">
                <a:latin typeface="Arial"/>
                <a:cs typeface="Arial"/>
              </a:rPr>
              <a:t> </a:t>
            </a:r>
            <a:r>
              <a:rPr sz="1725" dirty="0">
                <a:latin typeface="Arial"/>
                <a:cs typeface="Arial"/>
              </a:rPr>
              <a:t>в</a:t>
            </a:r>
            <a:r>
              <a:rPr sz="1725" spc="-41" dirty="0">
                <a:latin typeface="Arial"/>
                <a:cs typeface="Arial"/>
              </a:rPr>
              <a:t> </a:t>
            </a:r>
            <a:r>
              <a:rPr sz="1725" spc="-4" dirty="0">
                <a:latin typeface="Arial"/>
                <a:cs typeface="Arial"/>
              </a:rPr>
              <a:t>онлайн-режиме;</a:t>
            </a:r>
            <a:endParaRPr sz="1725" dirty="0">
              <a:latin typeface="Arial"/>
              <a:cs typeface="Arial"/>
            </a:endParaRPr>
          </a:p>
          <a:p>
            <a:pPr marL="180975" indent="-171450">
              <a:spcBef>
                <a:spcPts val="551"/>
              </a:spcBef>
              <a:buChar char="•"/>
              <a:tabLst>
                <a:tab pos="180975" algn="l"/>
              </a:tabLst>
            </a:pPr>
            <a:r>
              <a:rPr sz="1725" spc="-8" dirty="0">
                <a:latin typeface="Arial"/>
                <a:cs typeface="Arial"/>
              </a:rPr>
              <a:t>более </a:t>
            </a:r>
            <a:r>
              <a:rPr sz="1725" spc="-4" dirty="0">
                <a:latin typeface="Arial"/>
                <a:cs typeface="Arial"/>
              </a:rPr>
              <a:t>низкий </a:t>
            </a:r>
            <a:r>
              <a:rPr sz="1725" spc="-8" dirty="0">
                <a:latin typeface="Arial"/>
                <a:cs typeface="Arial"/>
              </a:rPr>
              <a:t>уровень </a:t>
            </a:r>
            <a:r>
              <a:rPr sz="1725" spc="-4" dirty="0">
                <a:latin typeface="Arial"/>
                <a:cs typeface="Arial"/>
              </a:rPr>
              <a:t>сложности </a:t>
            </a:r>
            <a:r>
              <a:rPr sz="1725" spc="-8" dirty="0">
                <a:latin typeface="Arial"/>
                <a:cs typeface="Arial"/>
              </a:rPr>
              <a:t>учебного</a:t>
            </a:r>
            <a:r>
              <a:rPr sz="1725" spc="-86" dirty="0">
                <a:latin typeface="Arial"/>
                <a:cs typeface="Arial"/>
              </a:rPr>
              <a:t> </a:t>
            </a:r>
            <a:r>
              <a:rPr sz="1725" spc="-8" dirty="0">
                <a:latin typeface="Arial"/>
                <a:cs typeface="Arial"/>
              </a:rPr>
              <a:t>материала;</a:t>
            </a:r>
            <a:endParaRPr sz="1725" dirty="0">
              <a:latin typeface="Arial"/>
              <a:cs typeface="Arial"/>
            </a:endParaRPr>
          </a:p>
          <a:p>
            <a:pPr marL="180975" indent="-171450">
              <a:spcBef>
                <a:spcPts val="540"/>
              </a:spcBef>
              <a:buChar char="•"/>
              <a:tabLst>
                <a:tab pos="180975" algn="l"/>
              </a:tabLst>
            </a:pPr>
            <a:r>
              <a:rPr sz="1725" spc="-8" dirty="0" err="1" smtClean="0">
                <a:latin typeface="Arial"/>
                <a:cs typeface="Arial"/>
              </a:rPr>
              <a:t>пошагов</a:t>
            </a:r>
            <a:r>
              <a:rPr lang="ru-RU" sz="1725" spc="-8" dirty="0" err="1" smtClean="0">
                <a:latin typeface="Arial"/>
                <a:cs typeface="Arial"/>
              </a:rPr>
              <a:t>ая</a:t>
            </a:r>
            <a:r>
              <a:rPr sz="1725" spc="-8" dirty="0" smtClean="0">
                <a:latin typeface="Arial"/>
                <a:cs typeface="Arial"/>
              </a:rPr>
              <a:t> </a:t>
            </a:r>
            <a:r>
              <a:rPr sz="1725" spc="4" dirty="0">
                <a:latin typeface="Arial"/>
                <a:cs typeface="Arial"/>
              </a:rPr>
              <a:t>форму </a:t>
            </a:r>
            <a:r>
              <a:rPr sz="1725" spc="-11" dirty="0">
                <a:latin typeface="Arial"/>
                <a:cs typeface="Arial"/>
              </a:rPr>
              <a:t>подачи</a:t>
            </a:r>
            <a:r>
              <a:rPr sz="1725" spc="-75" dirty="0">
                <a:latin typeface="Arial"/>
                <a:cs typeface="Arial"/>
              </a:rPr>
              <a:t> </a:t>
            </a:r>
            <a:r>
              <a:rPr sz="1725" spc="-8" dirty="0">
                <a:latin typeface="Arial"/>
                <a:cs typeface="Arial"/>
              </a:rPr>
              <a:t>материала;</a:t>
            </a:r>
            <a:endParaRPr sz="1725" dirty="0">
              <a:latin typeface="Arial"/>
              <a:cs typeface="Arial"/>
            </a:endParaRPr>
          </a:p>
          <a:p>
            <a:pPr marL="180975" marR="239078" indent="-171450">
              <a:lnSpc>
                <a:spcPts val="1860"/>
              </a:lnSpc>
              <a:spcBef>
                <a:spcPts val="788"/>
              </a:spcBef>
              <a:buChar char="•"/>
              <a:tabLst>
                <a:tab pos="180975" algn="l"/>
                <a:tab pos="1945481" algn="l"/>
                <a:tab pos="3789521" algn="l"/>
                <a:tab pos="5188744" algn="l"/>
              </a:tabLst>
            </a:pPr>
            <a:r>
              <a:rPr sz="1725" spc="-4" dirty="0" err="1" smtClean="0">
                <a:latin typeface="Arial"/>
                <a:cs typeface="Arial"/>
              </a:rPr>
              <a:t>ор</a:t>
            </a:r>
            <a:r>
              <a:rPr sz="1725" spc="-49" dirty="0" err="1" smtClean="0">
                <a:latin typeface="Arial"/>
                <a:cs typeface="Arial"/>
              </a:rPr>
              <a:t>г</a:t>
            </a:r>
            <a:r>
              <a:rPr sz="1725" spc="-4" dirty="0" err="1" smtClean="0">
                <a:latin typeface="Arial"/>
                <a:cs typeface="Arial"/>
              </a:rPr>
              <a:t>а</a:t>
            </a:r>
            <a:r>
              <a:rPr sz="1725" dirty="0" err="1" smtClean="0">
                <a:latin typeface="Arial"/>
                <a:cs typeface="Arial"/>
              </a:rPr>
              <a:t>низац</a:t>
            </a:r>
            <a:r>
              <a:rPr sz="1725" spc="-15" dirty="0" err="1" smtClean="0">
                <a:latin typeface="Arial"/>
                <a:cs typeface="Arial"/>
              </a:rPr>
              <a:t>и</a:t>
            </a:r>
            <a:r>
              <a:rPr lang="ru-RU" sz="1725" dirty="0">
                <a:latin typeface="Arial"/>
                <a:cs typeface="Arial"/>
              </a:rPr>
              <a:t>я</a:t>
            </a:r>
            <a:r>
              <a:rPr sz="1725" dirty="0">
                <a:latin typeface="Arial"/>
                <a:cs typeface="Arial"/>
              </a:rPr>
              <a:t>	</a:t>
            </a:r>
            <a:r>
              <a:rPr sz="1725" spc="-4" dirty="0">
                <a:latin typeface="Arial"/>
                <a:cs typeface="Arial"/>
              </a:rPr>
              <a:t>о</a:t>
            </a:r>
            <a:r>
              <a:rPr sz="1725" spc="-34" dirty="0">
                <a:latin typeface="Arial"/>
                <a:cs typeface="Arial"/>
              </a:rPr>
              <a:t>б</a:t>
            </a:r>
            <a:r>
              <a:rPr sz="1725" spc="-8" dirty="0">
                <a:latin typeface="Arial"/>
                <a:cs typeface="Arial"/>
              </a:rPr>
              <a:t>я</a:t>
            </a:r>
            <a:r>
              <a:rPr sz="1725" spc="-11" dirty="0">
                <a:latin typeface="Arial"/>
                <a:cs typeface="Arial"/>
              </a:rPr>
              <a:t>з</a:t>
            </a:r>
            <a:r>
              <a:rPr sz="1725" spc="-45" dirty="0">
                <a:latin typeface="Arial"/>
                <a:cs typeface="Arial"/>
              </a:rPr>
              <a:t>а</a:t>
            </a:r>
            <a:r>
              <a:rPr sz="1725" spc="-26" dirty="0">
                <a:latin typeface="Arial"/>
                <a:cs typeface="Arial"/>
              </a:rPr>
              <a:t>т</a:t>
            </a:r>
            <a:r>
              <a:rPr sz="1725" spc="-53" dirty="0">
                <a:latin typeface="Arial"/>
                <a:cs typeface="Arial"/>
              </a:rPr>
              <a:t>е</a:t>
            </a:r>
            <a:r>
              <a:rPr sz="1725" spc="-4" dirty="0">
                <a:latin typeface="Arial"/>
                <a:cs typeface="Arial"/>
              </a:rPr>
              <a:t>льно</a:t>
            </a:r>
            <a:r>
              <a:rPr sz="1725" dirty="0">
                <a:latin typeface="Arial"/>
                <a:cs typeface="Arial"/>
              </a:rPr>
              <a:t>й	</a:t>
            </a:r>
            <a:r>
              <a:rPr sz="1725" spc="-4" dirty="0">
                <a:latin typeface="Arial"/>
                <a:cs typeface="Arial"/>
              </a:rPr>
              <a:t>обр</a:t>
            </a:r>
            <a:r>
              <a:rPr sz="1725" spc="-41" dirty="0">
                <a:latin typeface="Arial"/>
                <a:cs typeface="Arial"/>
              </a:rPr>
              <a:t>а</a:t>
            </a:r>
            <a:r>
              <a:rPr sz="1725" dirty="0">
                <a:latin typeface="Arial"/>
                <a:cs typeface="Arial"/>
              </a:rPr>
              <a:t>тной	</a:t>
            </a:r>
            <a:r>
              <a:rPr sz="1725" dirty="0" err="1" smtClean="0">
                <a:latin typeface="Arial"/>
                <a:cs typeface="Arial"/>
              </a:rPr>
              <a:t>с</a:t>
            </a:r>
            <a:r>
              <a:rPr sz="1725" spc="-19" dirty="0" err="1" smtClean="0">
                <a:latin typeface="Arial"/>
                <a:cs typeface="Arial"/>
              </a:rPr>
              <a:t>в</a:t>
            </a:r>
            <a:r>
              <a:rPr sz="1725" dirty="0" err="1" smtClean="0">
                <a:latin typeface="Arial"/>
                <a:cs typeface="Arial"/>
              </a:rPr>
              <a:t>язи</a:t>
            </a:r>
            <a:endParaRPr sz="172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866" y="4115779"/>
            <a:ext cx="7769543" cy="5230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80975" indent="-171450">
              <a:lnSpc>
                <a:spcPts val="1969"/>
              </a:lnSpc>
              <a:spcBef>
                <a:spcPts val="79"/>
              </a:spcBef>
              <a:buChar char="•"/>
              <a:tabLst>
                <a:tab pos="180975" algn="l"/>
              </a:tabLst>
            </a:pPr>
            <a:r>
              <a:rPr sz="1725" spc="-4" dirty="0">
                <a:latin typeface="Arial"/>
                <a:cs typeface="Arial"/>
              </a:rPr>
              <a:t>сопровождение </a:t>
            </a:r>
            <a:r>
              <a:rPr sz="1725" spc="-15" dirty="0">
                <a:latin typeface="Arial"/>
                <a:cs typeface="Arial"/>
              </a:rPr>
              <a:t>(консультации) педагога-психолога, </a:t>
            </a:r>
            <a:r>
              <a:rPr sz="1725" spc="-8" dirty="0">
                <a:latin typeface="Arial"/>
                <a:cs typeface="Arial"/>
              </a:rPr>
              <a:t>социального</a:t>
            </a:r>
            <a:r>
              <a:rPr sz="1725" spc="289" dirty="0">
                <a:latin typeface="Arial"/>
                <a:cs typeface="Arial"/>
              </a:rPr>
              <a:t> </a:t>
            </a:r>
            <a:r>
              <a:rPr sz="1725" spc="-19" dirty="0">
                <a:latin typeface="Arial"/>
                <a:cs typeface="Arial"/>
              </a:rPr>
              <a:t>педагога</a:t>
            </a:r>
            <a:endParaRPr sz="1725" dirty="0">
              <a:latin typeface="Arial"/>
              <a:cs typeface="Arial"/>
            </a:endParaRPr>
          </a:p>
          <a:p>
            <a:pPr marL="180975">
              <a:lnSpc>
                <a:spcPts val="1969"/>
              </a:lnSpc>
            </a:pPr>
            <a:r>
              <a:rPr sz="1725" spc="-8" dirty="0">
                <a:latin typeface="Arial"/>
                <a:cs typeface="Arial"/>
              </a:rPr>
              <a:t>тьютора.</a:t>
            </a:r>
            <a:endParaRPr sz="172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7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109" y="412831"/>
            <a:ext cx="7848600" cy="1117614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marR="3810" algn="just">
              <a:lnSpc>
                <a:spcPct val="90100"/>
              </a:lnSpc>
              <a:spcBef>
                <a:spcPts val="289"/>
              </a:spcBef>
            </a:pPr>
            <a:r>
              <a:rPr lang="ru-RU" sz="4000" spc="-5" dirty="0"/>
              <a:t>Дети </a:t>
            </a:r>
            <a:r>
              <a:rPr lang="ru-RU" sz="4000" dirty="0"/>
              <a:t>с </a:t>
            </a:r>
            <a:r>
              <a:rPr lang="ru-RU" sz="4000" spc="-5" dirty="0"/>
              <a:t>задержкой психического развития</a:t>
            </a:r>
            <a:r>
              <a:rPr lang="ru-RU" sz="4000" dirty="0"/>
              <a:t> (ЗПР)</a:t>
            </a:r>
            <a:endParaRPr lang="ru-RU"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367" y="1899735"/>
            <a:ext cx="6037421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6685" indent="-137160">
              <a:spcBef>
                <a:spcPts val="79"/>
              </a:spcBef>
              <a:buChar char="•"/>
              <a:tabLst>
                <a:tab pos="146685" algn="l"/>
                <a:tab pos="1801654" algn="l"/>
                <a:tab pos="4994434" algn="l"/>
              </a:tabLst>
            </a:pPr>
            <a:r>
              <a:rPr sz="1725" spc="-11" dirty="0">
                <a:latin typeface="Arial"/>
                <a:cs typeface="Arial"/>
              </a:rPr>
              <a:t>обеспечение	</a:t>
            </a:r>
            <a:r>
              <a:rPr sz="1725" spc="-4" dirty="0">
                <a:latin typeface="Arial"/>
                <a:cs typeface="Arial"/>
              </a:rPr>
              <a:t>практико-ориентированного	</a:t>
            </a:r>
            <a:r>
              <a:rPr sz="1725" spc="-8" dirty="0">
                <a:latin typeface="Arial"/>
                <a:cs typeface="Arial"/>
              </a:rPr>
              <a:t>характера</a:t>
            </a:r>
            <a:endParaRPr sz="1725" dirty="0">
              <a:latin typeface="Arial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sz="1725" spc="-4" dirty="0">
                <a:latin typeface="Arial"/>
                <a:cs typeface="Arial"/>
              </a:rPr>
              <a:t>(наглядность </a:t>
            </a:r>
            <a:r>
              <a:rPr sz="1725" dirty="0">
                <a:latin typeface="Arial"/>
                <a:cs typeface="Arial"/>
              </a:rPr>
              <a:t>и</a:t>
            </a:r>
            <a:r>
              <a:rPr sz="1725" spc="-30" dirty="0">
                <a:latin typeface="Arial"/>
                <a:cs typeface="Arial"/>
              </a:rPr>
              <a:t> </a:t>
            </a:r>
            <a:r>
              <a:rPr sz="1725" spc="-11" dirty="0">
                <a:latin typeface="Arial"/>
                <a:cs typeface="Arial"/>
              </a:rPr>
              <a:t>простота);</a:t>
            </a:r>
            <a:endParaRPr sz="172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7727" y="1913889"/>
            <a:ext cx="855821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spc="-8" dirty="0">
                <a:latin typeface="Arial"/>
                <a:cs typeface="Arial"/>
              </a:rPr>
              <a:t>заданий</a:t>
            </a:r>
            <a:endParaRPr sz="172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367" y="2642677"/>
            <a:ext cx="7220426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6685" indent="-137160">
              <a:spcBef>
                <a:spcPts val="79"/>
              </a:spcBef>
              <a:buChar char="•"/>
              <a:tabLst>
                <a:tab pos="146685" algn="l"/>
                <a:tab pos="1766411" algn="l"/>
                <a:tab pos="3655695" algn="l"/>
                <a:tab pos="4779645" algn="l"/>
                <a:tab pos="5897404" algn="l"/>
              </a:tabLst>
            </a:pPr>
            <a:r>
              <a:rPr sz="1725" spc="-4" dirty="0">
                <a:latin typeface="Arial"/>
                <a:cs typeface="Arial"/>
              </a:rPr>
              <a:t>ви</a:t>
            </a:r>
            <a:r>
              <a:rPr sz="1725" spc="-23" dirty="0">
                <a:latin typeface="Arial"/>
                <a:cs typeface="Arial"/>
              </a:rPr>
              <a:t>з</a:t>
            </a:r>
            <a:r>
              <a:rPr sz="1725" spc="-19" dirty="0">
                <a:latin typeface="Arial"/>
                <a:cs typeface="Arial"/>
              </a:rPr>
              <a:t>у</a:t>
            </a:r>
            <a:r>
              <a:rPr sz="1725" spc="-8" dirty="0">
                <a:latin typeface="Arial"/>
                <a:cs typeface="Arial"/>
              </a:rPr>
              <a:t>а</a:t>
            </a:r>
            <a:r>
              <a:rPr sz="1725" spc="-4" dirty="0">
                <a:latin typeface="Arial"/>
                <a:cs typeface="Arial"/>
              </a:rPr>
              <a:t>ли</a:t>
            </a:r>
            <a:r>
              <a:rPr sz="1725" spc="-11" dirty="0">
                <a:latin typeface="Arial"/>
                <a:cs typeface="Arial"/>
              </a:rPr>
              <a:t>з</a:t>
            </a:r>
            <a:r>
              <a:rPr sz="1725" spc="-8" dirty="0">
                <a:latin typeface="Arial"/>
                <a:cs typeface="Arial"/>
              </a:rPr>
              <a:t>а</a:t>
            </a:r>
            <a:r>
              <a:rPr sz="1725" dirty="0">
                <a:latin typeface="Arial"/>
                <a:cs typeface="Arial"/>
              </a:rPr>
              <a:t>ция	пре</a:t>
            </a:r>
            <a:r>
              <a:rPr sz="1725" spc="-8" dirty="0">
                <a:latin typeface="Arial"/>
                <a:cs typeface="Arial"/>
              </a:rPr>
              <a:t>п</a:t>
            </a:r>
            <a:r>
              <a:rPr sz="1725" spc="-45" dirty="0">
                <a:latin typeface="Arial"/>
                <a:cs typeface="Arial"/>
              </a:rPr>
              <a:t>о</a:t>
            </a:r>
            <a:r>
              <a:rPr sz="1725" spc="-4" dirty="0">
                <a:latin typeface="Arial"/>
                <a:cs typeface="Arial"/>
              </a:rPr>
              <a:t>да</a:t>
            </a:r>
            <a:r>
              <a:rPr sz="1725" spc="-26" dirty="0">
                <a:latin typeface="Arial"/>
                <a:cs typeface="Arial"/>
              </a:rPr>
              <a:t>в</a:t>
            </a:r>
            <a:r>
              <a:rPr sz="1725" spc="-8" dirty="0">
                <a:latin typeface="Arial"/>
                <a:cs typeface="Arial"/>
              </a:rPr>
              <a:t>а</a:t>
            </a:r>
            <a:r>
              <a:rPr sz="1725" spc="-4" dirty="0">
                <a:latin typeface="Arial"/>
                <a:cs typeface="Arial"/>
              </a:rPr>
              <a:t>ем</a:t>
            </a:r>
            <a:r>
              <a:rPr sz="1725" spc="-8" dirty="0">
                <a:latin typeface="Arial"/>
                <a:cs typeface="Arial"/>
              </a:rPr>
              <a:t>о</a:t>
            </a:r>
            <a:r>
              <a:rPr sz="1725" spc="-45" dirty="0">
                <a:latin typeface="Arial"/>
                <a:cs typeface="Arial"/>
              </a:rPr>
              <a:t>г</a:t>
            </a:r>
            <a:r>
              <a:rPr sz="1725" dirty="0">
                <a:latin typeface="Arial"/>
                <a:cs typeface="Arial"/>
              </a:rPr>
              <a:t>о	уч</a:t>
            </a:r>
            <a:r>
              <a:rPr sz="1725" spc="-26" dirty="0">
                <a:latin typeface="Arial"/>
                <a:cs typeface="Arial"/>
              </a:rPr>
              <a:t>е</a:t>
            </a:r>
            <a:r>
              <a:rPr sz="1725" dirty="0">
                <a:latin typeface="Arial"/>
                <a:cs typeface="Arial"/>
              </a:rPr>
              <a:t>бн</a:t>
            </a:r>
            <a:r>
              <a:rPr sz="1725" spc="-8" dirty="0">
                <a:latin typeface="Arial"/>
                <a:cs typeface="Arial"/>
              </a:rPr>
              <a:t>о</a:t>
            </a:r>
            <a:r>
              <a:rPr sz="1725" spc="-45" dirty="0">
                <a:latin typeface="Arial"/>
                <a:cs typeface="Arial"/>
              </a:rPr>
              <a:t>г</a:t>
            </a:r>
            <a:r>
              <a:rPr sz="1725" dirty="0">
                <a:latin typeface="Arial"/>
                <a:cs typeface="Arial"/>
              </a:rPr>
              <a:t>о	</a:t>
            </a:r>
            <a:r>
              <a:rPr sz="1725" spc="15" dirty="0">
                <a:latin typeface="Arial"/>
                <a:cs typeface="Arial"/>
              </a:rPr>
              <a:t>к</a:t>
            </a:r>
            <a:r>
              <a:rPr sz="1725" spc="-4" dirty="0">
                <a:latin typeface="Arial"/>
                <a:cs typeface="Arial"/>
              </a:rPr>
              <a:t>он</a:t>
            </a:r>
            <a:r>
              <a:rPr sz="1725" spc="-26" dirty="0">
                <a:latin typeface="Arial"/>
                <a:cs typeface="Arial"/>
              </a:rPr>
              <a:t>т</a:t>
            </a:r>
            <a:r>
              <a:rPr sz="1725" spc="-4" dirty="0">
                <a:latin typeface="Arial"/>
                <a:cs typeface="Arial"/>
              </a:rPr>
              <a:t>ен</a:t>
            </a:r>
            <a:r>
              <a:rPr sz="1725" spc="-26" dirty="0">
                <a:latin typeface="Arial"/>
                <a:cs typeface="Arial"/>
              </a:rPr>
              <a:t>т</a:t>
            </a:r>
            <a:r>
              <a:rPr sz="1725" dirty="0">
                <a:latin typeface="Arial"/>
                <a:cs typeface="Arial"/>
              </a:rPr>
              <a:t>а	по</a:t>
            </a:r>
            <a:r>
              <a:rPr sz="1725" spc="-8" dirty="0">
                <a:latin typeface="Arial"/>
                <a:cs typeface="Arial"/>
              </a:rPr>
              <a:t>ср</a:t>
            </a:r>
            <a:r>
              <a:rPr sz="1725" spc="-38" dirty="0">
                <a:latin typeface="Arial"/>
                <a:cs typeface="Arial"/>
              </a:rPr>
              <a:t>е</a:t>
            </a:r>
            <a:r>
              <a:rPr sz="1725" spc="-4" dirty="0">
                <a:latin typeface="Arial"/>
                <a:cs typeface="Arial"/>
              </a:rPr>
              <a:t>д</a:t>
            </a:r>
            <a:r>
              <a:rPr sz="1725" spc="-11" dirty="0">
                <a:latin typeface="Arial"/>
                <a:cs typeface="Arial"/>
              </a:rPr>
              <a:t>с</a:t>
            </a:r>
            <a:r>
              <a:rPr sz="1725" dirty="0">
                <a:latin typeface="Arial"/>
                <a:cs typeface="Arial"/>
              </a:rPr>
              <a:t>т</a:t>
            </a:r>
            <a:r>
              <a:rPr sz="1725" spc="-19" dirty="0">
                <a:latin typeface="Arial"/>
                <a:cs typeface="Arial"/>
              </a:rPr>
              <a:t>в</a:t>
            </a:r>
            <a:r>
              <a:rPr sz="1725" spc="-4" dirty="0">
                <a:latin typeface="Arial"/>
                <a:cs typeface="Arial"/>
              </a:rPr>
              <a:t>ом</a:t>
            </a:r>
            <a:endParaRPr sz="1725" dirty="0">
              <a:latin typeface="Arial"/>
              <a:cs typeface="Arial"/>
            </a:endParaRPr>
          </a:p>
          <a:p>
            <a:pPr marL="9525"/>
            <a:r>
              <a:rPr sz="1725" spc="-8" dirty="0">
                <a:latin typeface="Arial"/>
                <a:cs typeface="Arial"/>
              </a:rPr>
              <a:t>использования </a:t>
            </a:r>
            <a:r>
              <a:rPr sz="1725" spc="-4" dirty="0">
                <a:latin typeface="Arial"/>
                <a:cs typeface="Arial"/>
              </a:rPr>
              <a:t>видеолекций, обучающих роликов, </a:t>
            </a:r>
            <a:r>
              <a:rPr sz="1725" dirty="0">
                <a:latin typeface="Arial"/>
                <a:cs typeface="Arial"/>
              </a:rPr>
              <a:t>слайдов и</a:t>
            </a:r>
            <a:r>
              <a:rPr sz="1725" spc="-120" dirty="0">
                <a:latin typeface="Arial"/>
                <a:cs typeface="Arial"/>
              </a:rPr>
              <a:t> </a:t>
            </a:r>
            <a:r>
              <a:rPr sz="1725" spc="-45" dirty="0">
                <a:latin typeface="Arial"/>
                <a:cs typeface="Arial"/>
              </a:rPr>
              <a:t>т.д.;</a:t>
            </a:r>
            <a:endParaRPr sz="172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890" y="3338485"/>
            <a:ext cx="7220903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6685" indent="-137160">
              <a:spcBef>
                <a:spcPts val="79"/>
              </a:spcBef>
              <a:buChar char="•"/>
              <a:tabLst>
                <a:tab pos="146685" algn="l"/>
                <a:tab pos="1015365" algn="l"/>
                <a:tab pos="2328386" algn="l"/>
                <a:tab pos="2648903" algn="l"/>
                <a:tab pos="4525804" algn="l"/>
                <a:tab pos="6303645" algn="l"/>
              </a:tabLst>
            </a:pPr>
            <a:r>
              <a:rPr sz="1725" dirty="0">
                <a:latin typeface="Arial"/>
                <a:cs typeface="Arial"/>
              </a:rPr>
              <a:t>ч</a:t>
            </a:r>
            <a:r>
              <a:rPr sz="1725" spc="-64" dirty="0">
                <a:latin typeface="Arial"/>
                <a:cs typeface="Arial"/>
              </a:rPr>
              <a:t>е</a:t>
            </a:r>
            <a:r>
              <a:rPr sz="1725" dirty="0">
                <a:latin typeface="Arial"/>
                <a:cs typeface="Arial"/>
              </a:rPr>
              <a:t>т</a:t>
            </a:r>
            <a:r>
              <a:rPr sz="1725" spc="34" dirty="0">
                <a:latin typeface="Arial"/>
                <a:cs typeface="Arial"/>
              </a:rPr>
              <a:t>к</a:t>
            </a:r>
            <a:r>
              <a:rPr sz="1725" spc="-4" dirty="0">
                <a:latin typeface="Arial"/>
                <a:cs typeface="Arial"/>
              </a:rPr>
              <a:t>а</a:t>
            </a:r>
            <a:r>
              <a:rPr sz="1725" dirty="0">
                <a:latin typeface="Arial"/>
                <a:cs typeface="Arial"/>
              </a:rPr>
              <a:t>я	</a:t>
            </a:r>
            <a:r>
              <a:rPr sz="1725" spc="-4" dirty="0">
                <a:latin typeface="Arial"/>
                <a:cs typeface="Arial"/>
              </a:rPr>
              <a:t>в</a:t>
            </a:r>
            <a:r>
              <a:rPr sz="1725" spc="-8" dirty="0">
                <a:latin typeface="Arial"/>
                <a:cs typeface="Arial"/>
              </a:rPr>
              <a:t>р</a:t>
            </a:r>
            <a:r>
              <a:rPr sz="1725" spc="-4" dirty="0">
                <a:latin typeface="Arial"/>
                <a:cs typeface="Arial"/>
              </a:rPr>
              <a:t>еменн</a:t>
            </a:r>
            <a:r>
              <a:rPr sz="1725" spc="4" dirty="0">
                <a:latin typeface="Arial"/>
                <a:cs typeface="Arial"/>
              </a:rPr>
              <a:t>а</a:t>
            </a:r>
            <a:r>
              <a:rPr sz="1725" dirty="0">
                <a:latin typeface="Arial"/>
                <a:cs typeface="Arial"/>
              </a:rPr>
              <a:t>я	и	</a:t>
            </a:r>
            <a:r>
              <a:rPr sz="1725" spc="15" dirty="0">
                <a:latin typeface="Arial"/>
                <a:cs typeface="Arial"/>
              </a:rPr>
              <a:t>с</a:t>
            </a:r>
            <a:r>
              <a:rPr sz="1725" spc="-38" dirty="0">
                <a:latin typeface="Arial"/>
                <a:cs typeface="Arial"/>
              </a:rPr>
              <a:t>о</a:t>
            </a:r>
            <a:r>
              <a:rPr sz="1725" spc="-11" dirty="0">
                <a:latin typeface="Arial"/>
                <a:cs typeface="Arial"/>
              </a:rPr>
              <a:t>д</a:t>
            </a:r>
            <a:r>
              <a:rPr sz="1725" spc="-4" dirty="0">
                <a:latin typeface="Arial"/>
                <a:cs typeface="Arial"/>
              </a:rPr>
              <a:t>ер</a:t>
            </a:r>
            <a:r>
              <a:rPr sz="1725" spc="-11" dirty="0">
                <a:latin typeface="Arial"/>
                <a:cs typeface="Arial"/>
              </a:rPr>
              <a:t>ж</a:t>
            </a:r>
            <a:r>
              <a:rPr sz="1725" spc="-45" dirty="0">
                <a:latin typeface="Arial"/>
                <a:cs typeface="Arial"/>
              </a:rPr>
              <a:t>а</a:t>
            </a:r>
            <a:r>
              <a:rPr sz="1725" spc="-26" dirty="0">
                <a:latin typeface="Arial"/>
                <a:cs typeface="Arial"/>
              </a:rPr>
              <a:t>т</a:t>
            </a:r>
            <a:r>
              <a:rPr sz="1725" spc="-53" dirty="0">
                <a:latin typeface="Arial"/>
                <a:cs typeface="Arial"/>
              </a:rPr>
              <a:t>е</a:t>
            </a:r>
            <a:r>
              <a:rPr sz="1725" spc="-4" dirty="0">
                <a:latin typeface="Arial"/>
                <a:cs typeface="Arial"/>
              </a:rPr>
              <a:t>ль</a:t>
            </a:r>
            <a:r>
              <a:rPr sz="1725" spc="-11" dirty="0">
                <a:latin typeface="Arial"/>
                <a:cs typeface="Arial"/>
              </a:rPr>
              <a:t>н</a:t>
            </a:r>
            <a:r>
              <a:rPr sz="1725" spc="-4" dirty="0">
                <a:latin typeface="Arial"/>
                <a:cs typeface="Arial"/>
              </a:rPr>
              <a:t>а</a:t>
            </a:r>
            <a:r>
              <a:rPr sz="1725" dirty="0">
                <a:latin typeface="Arial"/>
                <a:cs typeface="Arial"/>
              </a:rPr>
              <a:t>я	с</a:t>
            </a:r>
            <a:r>
              <a:rPr sz="1725" spc="-11" dirty="0">
                <a:latin typeface="Arial"/>
                <a:cs typeface="Arial"/>
              </a:rPr>
              <a:t>т</a:t>
            </a:r>
            <a:r>
              <a:rPr sz="1725" spc="-19" dirty="0">
                <a:latin typeface="Arial"/>
                <a:cs typeface="Arial"/>
              </a:rPr>
              <a:t>р</a:t>
            </a:r>
            <a:r>
              <a:rPr sz="1725" dirty="0">
                <a:latin typeface="Arial"/>
                <a:cs typeface="Arial"/>
              </a:rPr>
              <a:t>у</a:t>
            </a:r>
            <a:r>
              <a:rPr sz="1725" spc="15" dirty="0">
                <a:latin typeface="Arial"/>
                <a:cs typeface="Arial"/>
              </a:rPr>
              <a:t>кт</a:t>
            </a:r>
            <a:r>
              <a:rPr sz="1725" spc="-30" dirty="0">
                <a:latin typeface="Arial"/>
                <a:cs typeface="Arial"/>
              </a:rPr>
              <a:t>у</a:t>
            </a:r>
            <a:r>
              <a:rPr sz="1725" spc="-4" dirty="0">
                <a:latin typeface="Arial"/>
                <a:cs typeface="Arial"/>
              </a:rPr>
              <a:t>ри</a:t>
            </a:r>
            <a:r>
              <a:rPr sz="1725" spc="-11" dirty="0">
                <a:latin typeface="Arial"/>
                <a:cs typeface="Arial"/>
              </a:rPr>
              <a:t>з</a:t>
            </a:r>
            <a:r>
              <a:rPr sz="1725" spc="-4" dirty="0">
                <a:latin typeface="Arial"/>
                <a:cs typeface="Arial"/>
              </a:rPr>
              <a:t>аци</a:t>
            </a:r>
            <a:r>
              <a:rPr sz="1725" dirty="0">
                <a:latin typeface="Arial"/>
                <a:cs typeface="Arial"/>
              </a:rPr>
              <a:t>я	у</a:t>
            </a:r>
            <a:r>
              <a:rPr sz="1725" spc="-11" dirty="0">
                <a:latin typeface="Arial"/>
                <a:cs typeface="Arial"/>
              </a:rPr>
              <a:t>ч</a:t>
            </a:r>
            <a:r>
              <a:rPr sz="1725" spc="-19" dirty="0">
                <a:latin typeface="Arial"/>
                <a:cs typeface="Arial"/>
              </a:rPr>
              <a:t>е</a:t>
            </a:r>
            <a:r>
              <a:rPr sz="1725" spc="-11" dirty="0">
                <a:latin typeface="Arial"/>
                <a:cs typeface="Arial"/>
              </a:rPr>
              <a:t>б</a:t>
            </a:r>
            <a:r>
              <a:rPr sz="1725" spc="-4" dirty="0">
                <a:latin typeface="Arial"/>
                <a:cs typeface="Arial"/>
              </a:rPr>
              <a:t>но</a:t>
            </a:r>
            <a:r>
              <a:rPr sz="1725" spc="-45" dirty="0">
                <a:latin typeface="Arial"/>
                <a:cs typeface="Arial"/>
              </a:rPr>
              <a:t>г</a:t>
            </a:r>
            <a:r>
              <a:rPr sz="1725" dirty="0">
                <a:latin typeface="Arial"/>
                <a:cs typeface="Arial"/>
              </a:rPr>
              <a:t>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1319" y="3581418"/>
            <a:ext cx="6549390" cy="722153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9525">
              <a:spcBef>
                <a:spcPts val="791"/>
              </a:spcBef>
            </a:pPr>
            <a:r>
              <a:rPr sz="1725" spc="-4" dirty="0">
                <a:latin typeface="Arial"/>
                <a:cs typeface="Arial"/>
              </a:rPr>
              <a:t>процесса </a:t>
            </a:r>
            <a:r>
              <a:rPr sz="1725" dirty="0">
                <a:latin typeface="Arial"/>
                <a:cs typeface="Arial"/>
              </a:rPr>
              <a:t>с </a:t>
            </a:r>
            <a:r>
              <a:rPr sz="1725" spc="-4" dirty="0">
                <a:latin typeface="Arial"/>
                <a:cs typeface="Arial"/>
              </a:rPr>
              <a:t>наличием </a:t>
            </a:r>
            <a:r>
              <a:rPr sz="1725" spc="-8" dirty="0">
                <a:latin typeface="Arial"/>
                <a:cs typeface="Arial"/>
              </a:rPr>
              <a:t>небольших </a:t>
            </a:r>
            <a:r>
              <a:rPr sz="1725" spc="-4" dirty="0">
                <a:latin typeface="Arial"/>
                <a:cs typeface="Arial"/>
              </a:rPr>
              <a:t>перерывов </a:t>
            </a:r>
            <a:r>
              <a:rPr sz="1725" dirty="0">
                <a:latin typeface="Arial"/>
                <a:cs typeface="Arial"/>
              </a:rPr>
              <a:t>в </a:t>
            </a:r>
            <a:r>
              <a:rPr sz="1725" spc="-11" dirty="0">
                <a:latin typeface="Arial"/>
                <a:cs typeface="Arial"/>
              </a:rPr>
              <a:t>течение</a:t>
            </a:r>
            <a:r>
              <a:rPr sz="1725" spc="-79" dirty="0">
                <a:latin typeface="Arial"/>
                <a:cs typeface="Arial"/>
              </a:rPr>
              <a:t> </a:t>
            </a:r>
            <a:r>
              <a:rPr sz="1725" spc="-4" dirty="0">
                <a:latin typeface="Arial"/>
                <a:cs typeface="Arial"/>
              </a:rPr>
              <a:t>занятий;</a:t>
            </a:r>
            <a:endParaRPr sz="1725">
              <a:latin typeface="Arial"/>
              <a:cs typeface="Arial"/>
            </a:endParaRPr>
          </a:p>
          <a:p>
            <a:pPr marL="146685" indent="-137160">
              <a:spcBef>
                <a:spcPts val="720"/>
              </a:spcBef>
              <a:buChar char="•"/>
              <a:tabLst>
                <a:tab pos="146685" algn="l"/>
              </a:tabLst>
            </a:pPr>
            <a:r>
              <a:rPr sz="1725" spc="-8" dirty="0">
                <a:latin typeface="Arial"/>
                <a:cs typeface="Arial"/>
              </a:rPr>
              <a:t>дозирование выдаваемого </a:t>
            </a:r>
            <a:r>
              <a:rPr sz="1725" spc="-4" dirty="0">
                <a:latin typeface="Arial"/>
                <a:cs typeface="Arial"/>
              </a:rPr>
              <a:t>информационного</a:t>
            </a:r>
            <a:r>
              <a:rPr sz="1725" spc="-83" dirty="0">
                <a:latin typeface="Arial"/>
                <a:cs typeface="Arial"/>
              </a:rPr>
              <a:t> </a:t>
            </a:r>
            <a:r>
              <a:rPr sz="1725" spc="-8" dirty="0">
                <a:latin typeface="Arial"/>
                <a:cs typeface="Arial"/>
              </a:rPr>
              <a:t>материала;</a:t>
            </a:r>
            <a:endParaRPr sz="172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319" y="4380929"/>
            <a:ext cx="7219474" cy="8059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  <a:buSzPct val="95652"/>
              <a:buChar char="•"/>
              <a:tabLst>
                <a:tab pos="87154" algn="l"/>
              </a:tabLst>
            </a:pPr>
            <a:r>
              <a:rPr sz="1725" spc="-4" dirty="0">
                <a:latin typeface="Arial"/>
                <a:cs typeface="Arial"/>
              </a:rPr>
              <a:t>тесная </a:t>
            </a:r>
            <a:r>
              <a:rPr sz="1725" spc="-8" dirty="0">
                <a:latin typeface="Arial"/>
                <a:cs typeface="Arial"/>
              </a:rPr>
              <a:t>корреляция непосредственно </a:t>
            </a:r>
            <a:r>
              <a:rPr sz="1725" spc="-4" dirty="0">
                <a:latin typeface="Arial"/>
                <a:cs typeface="Arial"/>
              </a:rPr>
              <a:t>учебной </a:t>
            </a:r>
            <a:r>
              <a:rPr sz="1725" spc="-11" dirty="0">
                <a:latin typeface="Arial"/>
                <a:cs typeface="Arial"/>
              </a:rPr>
              <a:t>деятельности </a:t>
            </a:r>
            <a:r>
              <a:rPr sz="1725" dirty="0">
                <a:latin typeface="Arial"/>
                <a:cs typeface="Arial"/>
              </a:rPr>
              <a:t>и  </a:t>
            </a:r>
            <a:r>
              <a:rPr sz="1725" spc="-11" dirty="0">
                <a:latin typeface="Arial"/>
                <a:cs typeface="Arial"/>
              </a:rPr>
              <a:t>предоставления </a:t>
            </a:r>
            <a:r>
              <a:rPr sz="1725" dirty="0">
                <a:latin typeface="Arial"/>
                <a:cs typeface="Arial"/>
              </a:rPr>
              <a:t>при </a:t>
            </a:r>
            <a:r>
              <a:rPr sz="1725" spc="-11" dirty="0">
                <a:latin typeface="Arial"/>
                <a:cs typeface="Arial"/>
              </a:rPr>
              <a:t>необходимости </a:t>
            </a:r>
            <a:r>
              <a:rPr sz="1725" spc="-4" dirty="0">
                <a:latin typeface="Arial"/>
                <a:cs typeface="Arial"/>
              </a:rPr>
              <a:t>социально-психологического, </a:t>
            </a:r>
            <a:r>
              <a:rPr sz="1725" dirty="0">
                <a:latin typeface="Arial"/>
                <a:cs typeface="Arial"/>
              </a:rPr>
              <a:t>а  </a:t>
            </a:r>
            <a:r>
              <a:rPr sz="1725" spc="-8" dirty="0">
                <a:latin typeface="Arial"/>
                <a:cs typeface="Arial"/>
              </a:rPr>
              <a:t>также тьюторского </a:t>
            </a:r>
            <a:r>
              <a:rPr sz="1725" spc="-4" dirty="0">
                <a:latin typeface="Arial"/>
                <a:cs typeface="Arial"/>
              </a:rPr>
              <a:t>сопровождения </a:t>
            </a:r>
            <a:r>
              <a:rPr sz="1725" dirty="0">
                <a:latin typeface="Arial"/>
                <a:cs typeface="Arial"/>
              </a:rPr>
              <a:t>в </a:t>
            </a:r>
            <a:r>
              <a:rPr sz="1725" spc="-4" dirty="0">
                <a:latin typeface="Arial"/>
                <a:cs typeface="Arial"/>
              </a:rPr>
              <a:t>онлайн</a:t>
            </a:r>
            <a:r>
              <a:rPr sz="1725" spc="-75" dirty="0">
                <a:latin typeface="Arial"/>
                <a:cs typeface="Arial"/>
              </a:rPr>
              <a:t> </a:t>
            </a:r>
            <a:r>
              <a:rPr sz="1725" spc="-8" dirty="0">
                <a:latin typeface="Arial"/>
                <a:cs typeface="Arial"/>
              </a:rPr>
              <a:t>формате.</a:t>
            </a:r>
            <a:endParaRPr sz="172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6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5" dirty="0"/>
              <a:t>Дети </a:t>
            </a:r>
            <a:r>
              <a:rPr lang="ru-RU" dirty="0"/>
              <a:t>с </a:t>
            </a:r>
            <a:r>
              <a:rPr lang="ru-RU" spc="-5" dirty="0"/>
              <a:t>умственной отсталостью</a:t>
            </a:r>
            <a:r>
              <a:rPr lang="ru-RU" spc="-80" dirty="0"/>
              <a:t> </a:t>
            </a:r>
            <a:r>
              <a:rPr lang="ru-RU" spc="-5" dirty="0"/>
              <a:t>(УО)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5933395" cy="4325937"/>
          </a:xfrm>
        </p:spPr>
      </p:pic>
    </p:spTree>
    <p:extLst>
      <p:ext uri="{BB962C8B-B14F-4D97-AF65-F5344CB8AC3E}">
        <p14:creationId xmlns:p14="http://schemas.microsoft.com/office/powerpoint/2010/main" val="31531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5" dirty="0"/>
              <a:t>Дети </a:t>
            </a:r>
            <a:r>
              <a:rPr lang="ru-RU" dirty="0"/>
              <a:t>с </a:t>
            </a:r>
            <a:r>
              <a:rPr lang="ru-RU" spc="-5" dirty="0"/>
              <a:t>умственной отсталостью</a:t>
            </a:r>
            <a:r>
              <a:rPr lang="ru-RU" spc="-80" dirty="0"/>
              <a:t> </a:t>
            </a:r>
            <a:r>
              <a:rPr lang="ru-RU" spc="-5" dirty="0"/>
              <a:t>(УО)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116280" cy="4554537"/>
          </a:xfrm>
        </p:spPr>
      </p:pic>
    </p:spTree>
    <p:extLst>
      <p:ext uri="{BB962C8B-B14F-4D97-AF65-F5344CB8AC3E}">
        <p14:creationId xmlns:p14="http://schemas.microsoft.com/office/powerpoint/2010/main" val="21733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76528"/>
              </p:ext>
            </p:extLst>
          </p:nvPr>
        </p:nvGraphicFramePr>
        <p:xfrm>
          <a:off x="288159" y="1219200"/>
          <a:ext cx="8472487" cy="5953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2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969">
                <a:tc>
                  <a:txBody>
                    <a:bodyPr/>
                    <a:lstStyle/>
                    <a:p>
                      <a:pPr marL="91440" marR="175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гич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 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807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Особенности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организации  дистанционного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обучения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Сильные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стороны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Слабые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стороны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887">
                <a:tc>
                  <a:txBody>
                    <a:bodyPr/>
                    <a:lstStyle/>
                    <a:p>
                      <a:pPr marL="91440" marR="606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ст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нн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ая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отсталость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F.71F.72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211454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требуется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максимальная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визуальная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поддержка всей информации.  Минимум формализованных  изображений,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больше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ярких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красок (с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учетом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принципа наглядности),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поэтапная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проработка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всех деталей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работы,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создание видеоинструкций,  чтобы учащиеся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могли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вновь их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просмотреть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выполнять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работу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последовательно;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7825" marR="22860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дедуктивный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подход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объяснениям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материала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(от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общей характеристики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явлений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 частному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случаю);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7825" marR="321310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высокая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эмоциональность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педагога,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использование невербальной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коммуникации (мимика,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жесты);</a:t>
                      </a:r>
                    </a:p>
                    <a:p>
                      <a:pPr marL="37782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неоднократное повторение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материала,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закрепление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err="1" smtClean="0">
                          <a:latin typeface="Arial"/>
                          <a:cs typeface="Arial"/>
                        </a:rPr>
                        <a:t>актуализация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.</a:t>
                      </a:r>
                      <a:endParaRPr lang="ru-RU" sz="1100" spc="-5" dirty="0" smtClean="0">
                        <a:latin typeface="Arial"/>
                        <a:cs typeface="Arial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     </a:t>
                      </a:r>
                      <a:r>
                        <a:rPr lang="ru-RU" sz="11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наглядного </a:t>
                      </a:r>
                      <a:r>
                        <a:rPr lang="ru-RU" sz="11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материала </a:t>
                      </a:r>
                      <a:r>
                        <a:rPr lang="ru-RU" sz="11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1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1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1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быть </a:t>
                      </a:r>
                      <a:r>
                        <a:rPr lang="ru-RU" sz="11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слишком</a:t>
                      </a:r>
                      <a:r>
                        <a:rPr lang="ru-RU" sz="1100" spc="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много.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marR="512445" indent="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1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Мультимедийное </a:t>
                      </a:r>
                      <a:r>
                        <a:rPr lang="ru-RU" sz="11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сопровождение считается </a:t>
                      </a:r>
                      <a:r>
                        <a:rPr lang="ru-RU" sz="11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полезным, однако, </a:t>
                      </a:r>
                      <a:r>
                        <a:rPr lang="ru-RU" sz="11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 тему может </a:t>
                      </a:r>
                      <a:r>
                        <a:rPr lang="ru-RU" sz="11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быть не более не </a:t>
                      </a:r>
                      <a:r>
                        <a:rPr lang="ru-RU" sz="11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2-3</a:t>
                      </a:r>
                      <a:r>
                        <a:rPr lang="ru-RU" sz="1100" spc="16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слайдов.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464184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относительно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быстро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включаются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работу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новых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образовательных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условиях;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8460" marR="215265" indent="-287020">
                        <a:lnSpc>
                          <a:spcPct val="100000"/>
                        </a:lnSpc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могут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воспринимать  вербальную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информацию  жизненного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практикоориентированного  характера;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8460" marR="34036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интерес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выбранной  профессии, наличие  ориентации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педагога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получение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образования.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520700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требуется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постоянная  актуализация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материала;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8460" marR="406400" indent="-287020">
                        <a:lnSpc>
                          <a:spcPct val="100000"/>
                        </a:lnSpc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работают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поэтапно,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затруднения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случае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получения объемной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многокомпонентной  инструкции, даже если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она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подробно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описана;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8460" marR="182245" indent="-287020">
                        <a:lnSpc>
                          <a:spcPct val="100000"/>
                        </a:lnSpc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идут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контакт,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но не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всегда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могут включиться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ситуацию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учебного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общения,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воспринимают просиходящее 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как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игру,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факультатив;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8460" marR="21399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трудом выполняют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теоретические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задания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без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помощи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педагога,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поэтому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качестве домашних заданий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выступает производственное  обучение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9214" y="304800"/>
            <a:ext cx="6830378" cy="831959"/>
          </a:xfrm>
          <a:prstGeom prst="rect">
            <a:avLst/>
          </a:prstGeom>
        </p:spPr>
        <p:txBody>
          <a:bodyPr vert="horz" wrap="square" lIns="0" tIns="23813" rIns="0" bIns="0" rtlCol="0" anchor="b">
            <a:spAutoFit/>
          </a:bodyPr>
          <a:lstStyle/>
          <a:p>
            <a:pPr marL="570548" marR="3810" indent="-561499">
              <a:lnSpc>
                <a:spcPts val="2108"/>
              </a:lnSpc>
              <a:spcBef>
                <a:spcPts val="188"/>
              </a:spcBef>
              <a:tabLst>
                <a:tab pos="6204109" algn="l"/>
              </a:tabLst>
            </a:pPr>
            <a:r>
              <a:rPr sz="2800" spc="-8" dirty="0"/>
              <a:t>Особенности организации</a:t>
            </a:r>
            <a:r>
              <a:rPr sz="2800" spc="45" dirty="0"/>
              <a:t> </a:t>
            </a:r>
            <a:r>
              <a:rPr sz="2800" spc="-8" dirty="0" err="1"/>
              <a:t>дистанционного</a:t>
            </a:r>
            <a:r>
              <a:rPr sz="2800" spc="38" dirty="0"/>
              <a:t> </a:t>
            </a:r>
            <a:r>
              <a:rPr sz="2800" spc="-8" dirty="0" err="1" smtClean="0"/>
              <a:t>обучения</a:t>
            </a:r>
            <a:r>
              <a:rPr lang="ru-RU" sz="2800" spc="-8" dirty="0" smtClean="0"/>
              <a:t>  </a:t>
            </a:r>
            <a:r>
              <a:rPr sz="2800" spc="-4" dirty="0" err="1" smtClean="0"/>
              <a:t>лиц</a:t>
            </a:r>
            <a:r>
              <a:rPr sz="2800" spc="-79" dirty="0" smtClean="0"/>
              <a:t> </a:t>
            </a:r>
            <a:r>
              <a:rPr sz="2800" dirty="0"/>
              <a:t>с  </a:t>
            </a:r>
            <a:r>
              <a:rPr sz="2800" spc="-8" dirty="0"/>
              <a:t>выраженными </a:t>
            </a:r>
            <a:r>
              <a:rPr sz="2800" spc="-8" dirty="0" err="1"/>
              <a:t>ментальными</a:t>
            </a:r>
            <a:r>
              <a:rPr sz="2800" spc="-8" dirty="0"/>
              <a:t> </a:t>
            </a:r>
            <a:r>
              <a:rPr sz="2800" spc="-8" dirty="0" err="1" smtClean="0"/>
              <a:t>нарушениями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746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75178"/>
              </p:ext>
            </p:extLst>
          </p:nvPr>
        </p:nvGraphicFramePr>
        <p:xfrm>
          <a:off x="0" y="2931"/>
          <a:ext cx="9144000" cy="6106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448">
                <a:tc>
                  <a:txBody>
                    <a:bodyPr/>
                    <a:lstStyle/>
                    <a:p>
                      <a:pPr marL="90805" marR="1733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зо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огич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807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Особенности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организации  дистанционного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Сильные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стороны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Слабые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стороны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66">
                <a:tc>
                  <a:txBody>
                    <a:bodyPr/>
                    <a:lstStyle/>
                    <a:p>
                      <a:pPr marL="0" marR="500380" indent="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074738" algn="l"/>
                        </a:tabLst>
                      </a:pPr>
                      <a:r>
                        <a:rPr sz="1400" dirty="0" err="1" smtClean="0">
                          <a:latin typeface="Arial"/>
                          <a:cs typeface="Arial"/>
                        </a:rPr>
                        <a:t>Выр</a:t>
                      </a:r>
                      <a:r>
                        <a:rPr sz="1400" spc="-5" dirty="0" err="1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ж</a:t>
                      </a:r>
                      <a:r>
                        <a:rPr sz="1400" spc="-5" dirty="0" err="1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spc="5" dirty="0" err="1" smtClean="0">
                          <a:latin typeface="Arial"/>
                          <a:cs typeface="Arial"/>
                        </a:rPr>
                        <a:t>нн</a:t>
                      </a:r>
                      <a:r>
                        <a:rPr sz="1400" dirty="0" err="1" smtClean="0">
                          <a:latin typeface="Arial"/>
                          <a:cs typeface="Arial"/>
                        </a:rPr>
                        <a:t>ые</a:t>
                      </a:r>
                      <a:r>
                        <a:rPr sz="140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400" dirty="0" err="1" smtClean="0">
                          <a:latin typeface="Arial"/>
                          <a:cs typeface="Arial"/>
                        </a:rPr>
                        <a:t>ментальные</a:t>
                      </a:r>
                      <a:r>
                        <a:rPr sz="140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нарушения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26440" indent="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необходимо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время для  индивидуальных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консультаций;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0" marR="394970" indent="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требуется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эмоциональное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яркое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объяснение,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чтобы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заинтересовать  учащихся;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0" marR="187325" indent="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успешность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обучения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тесно связана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родителями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их возможностями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обеспечить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процесс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образования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личным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участием.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0" marR="332105" indent="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занятия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должны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разрабатываться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комплексно,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быть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посвящены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одной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теме.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293370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5" dirty="0">
                          <a:latin typeface="Arial"/>
                          <a:cs typeface="Arial"/>
                        </a:rPr>
                        <a:t>высокая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вовлеченность 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родителей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образование,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возможность постоянного  контакта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ними;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378460" marR="242570" indent="-287020" algn="just">
                        <a:lnSpc>
                          <a:spcPct val="100000"/>
                        </a:lnSpc>
                        <a:buChar char="-"/>
                        <a:tabLst>
                          <a:tab pos="37909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необычная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форма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работы,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включение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обучающихся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цифровое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пространство.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5890" indent="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быстрое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истощение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внимания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концентрации,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необходима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постоянная смена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деятельности,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что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требует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длительной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подготовки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занятиям;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0" marR="132715" indent="0">
                        <a:lnSpc>
                          <a:spcPct val="100000"/>
                        </a:lnSpc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дополнительное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время 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необходимо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консультации  родителей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времени  индивидуальных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занятий;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0" marR="318135" indent="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необходимость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постоянного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удерживания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внимания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помощью эмоций, мимики,  жестов;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0" marR="646430" indent="0">
                        <a:lnSpc>
                          <a:spcPct val="100000"/>
                        </a:lnSpc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наглядность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становится  основным источником  информации,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ней</a:t>
                      </a:r>
                    </a:p>
                    <a:p>
                      <a:pPr marL="0" marR="125730" indent="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предъявляются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повышеннные  требования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касаемо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доступности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информативности.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7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533400"/>
            <a:ext cx="7543800" cy="1450757"/>
          </a:xfrm>
        </p:spPr>
        <p:txBody>
          <a:bodyPr/>
          <a:lstStyle/>
          <a:p>
            <a:pPr algn="ctr"/>
            <a:r>
              <a:rPr lang="ru-RU" dirty="0" smtClean="0"/>
              <a:t>Дети с РАС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7358"/>
            <a:ext cx="7848600" cy="5407244"/>
          </a:xfrm>
        </p:spPr>
      </p:pic>
    </p:spTree>
    <p:extLst>
      <p:ext uri="{BB962C8B-B14F-4D97-AF65-F5344CB8AC3E}">
        <p14:creationId xmlns:p14="http://schemas.microsoft.com/office/powerpoint/2010/main" val="36428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Дети с РАС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1"/>
            <a:ext cx="6705600" cy="4648200"/>
          </a:xfrm>
        </p:spPr>
      </p:pic>
    </p:spTree>
    <p:extLst>
      <p:ext uri="{BB962C8B-B14F-4D97-AF65-F5344CB8AC3E}">
        <p14:creationId xmlns:p14="http://schemas.microsoft.com/office/powerpoint/2010/main" val="21561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139" y="492696"/>
            <a:ext cx="6829425" cy="817531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algn="ctr">
              <a:lnSpc>
                <a:spcPts val="2055"/>
              </a:lnSpc>
              <a:spcBef>
                <a:spcPts val="75"/>
              </a:spcBef>
              <a:tabLst>
                <a:tab pos="6194107" algn="l"/>
              </a:tabLst>
            </a:pPr>
            <a:r>
              <a:rPr sz="2400" spc="-8" dirty="0"/>
              <a:t>Особенности организации</a:t>
            </a:r>
            <a:r>
              <a:rPr sz="2400" spc="53" dirty="0"/>
              <a:t> </a:t>
            </a:r>
            <a:r>
              <a:rPr sz="2400" spc="-8" dirty="0" err="1"/>
              <a:t>дистанционного</a:t>
            </a:r>
            <a:r>
              <a:rPr sz="2400" spc="38" dirty="0"/>
              <a:t> </a:t>
            </a:r>
            <a:r>
              <a:rPr sz="2400" spc="-8" dirty="0" err="1" smtClean="0"/>
              <a:t>обучения</a:t>
            </a:r>
            <a:r>
              <a:rPr lang="ru-RU" sz="2400" spc="-8" dirty="0" smtClean="0"/>
              <a:t> </a:t>
            </a:r>
            <a:r>
              <a:rPr sz="2400" spc="-4" dirty="0" err="1" smtClean="0"/>
              <a:t>лиц</a:t>
            </a:r>
            <a:r>
              <a:rPr sz="2400" spc="-68" dirty="0" smtClean="0"/>
              <a:t> </a:t>
            </a:r>
            <a:r>
              <a:rPr lang="ru-RU" sz="2400" spc="-68" dirty="0" smtClean="0"/>
              <a:t> </a:t>
            </a:r>
            <a:r>
              <a:rPr sz="2400" dirty="0" smtClean="0"/>
              <a:t>с</a:t>
            </a:r>
            <a:endParaRPr sz="2400" dirty="0"/>
          </a:p>
          <a:p>
            <a:pPr algn="ctr">
              <a:lnSpc>
                <a:spcPts val="2055"/>
              </a:lnSpc>
            </a:pPr>
            <a:r>
              <a:rPr sz="2400" spc="-8" dirty="0"/>
              <a:t>выраженными ментальными нарушениями </a:t>
            </a:r>
            <a:r>
              <a:rPr sz="2400" dirty="0"/>
              <a:t>и</a:t>
            </a:r>
            <a:r>
              <a:rPr sz="2400" spc="45" dirty="0"/>
              <a:t> </a:t>
            </a:r>
            <a:r>
              <a:rPr sz="2400" spc="-75" dirty="0"/>
              <a:t>РАС</a:t>
            </a:r>
            <a:endParaRPr sz="2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3317"/>
              </p:ext>
            </p:extLst>
          </p:nvPr>
        </p:nvGraphicFramePr>
        <p:xfrm>
          <a:off x="457200" y="1310227"/>
          <a:ext cx="8334373" cy="542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0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386">
                <a:tc>
                  <a:txBody>
                    <a:bodyPr/>
                    <a:lstStyle/>
                    <a:p>
                      <a:pPr marL="91440" marR="12636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гич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ая 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880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Особенности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организации  дистанционного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обучения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Сильные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стороны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Слабые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стороны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387">
                <a:tc>
                  <a:txBody>
                    <a:bodyPr/>
                    <a:lstStyle/>
                    <a:p>
                      <a:pPr marL="91440" marR="2844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Расстройства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тис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чес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  спектра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(РАС)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21907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визуальная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поддержка всей  информации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(запись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презентации вербальных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заданий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объяснений);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7825" marR="228600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предпочтительное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использование  схем,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особенно в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области  технологии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изучаемой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деятельности;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7825" marR="1365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узкая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область объяснения  материала,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индуктивный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подход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разъяснениям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(отталкиваясь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от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конкретного явления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или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предмета  переходить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общей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сути);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7825" marR="259715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использование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альтернативной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коммуникации в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чате,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использование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собственно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чата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для отражения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нем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вербальной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информации;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77825" marR="660400" indent="-287020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использование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конкретных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кратких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формулировок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предлагаемых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заданиях.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297180" indent="-1727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-"/>
                        <a:tabLst>
                          <a:tab pos="26479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ориентированы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воспринимать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информацию из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технического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источника, легче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взаимодействовать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компьютером,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чем с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человеком;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4160" indent="-173355">
                        <a:lnSpc>
                          <a:spcPct val="100000"/>
                        </a:lnSpc>
                        <a:buChar char="-"/>
                        <a:tabLst>
                          <a:tab pos="26479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ориентированы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получение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4160" marR="19494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кратких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инструкций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работу по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ним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дома,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комфортной  обстановке;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4160" marR="22796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6479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легче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воспринимают  схематизированную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упорядоченную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информацию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сжатом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виде.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64160" indent="-1727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-"/>
                        <a:tabLst>
                          <a:tab pos="26479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затрудненная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вербальная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коммуникация;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64160" marR="523875" indent="-172720" algn="just">
                        <a:lnSpc>
                          <a:spcPct val="100000"/>
                        </a:lnSpc>
                        <a:buChar char="-"/>
                        <a:tabLst>
                          <a:tab pos="26479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введение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альтернативных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символов, создаваемых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новой ситуации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общения;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64160" marR="755015" indent="-172720">
                        <a:lnSpc>
                          <a:spcPct val="100000"/>
                        </a:lnSpc>
                        <a:buChar char="-"/>
                        <a:tabLst>
                          <a:tab pos="26479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применение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детальной  визуальной поддержки,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необходимой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для  заинтересованности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64160" marR="102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обучающегося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его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включения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образовательную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среду;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64160" marR="254000" indent="-172720">
                        <a:lnSpc>
                          <a:spcPct val="100000"/>
                        </a:lnSpc>
                        <a:buChar char="-"/>
                        <a:tabLst>
                          <a:tab pos="26479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конкретика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описании  задания,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соблюдение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четкого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регламента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занятий,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нетерпимость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потеря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интереса при малейшем  изменении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ситуации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64160" marR="65151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(технические неполадки,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потеря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связи,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задержка  занятия).</a:t>
                      </a: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750">
              <a:schemeClr val="bg1">
                <a:lumMod val="85000"/>
              </a:schemeClr>
            </a:gs>
            <a:gs pos="52000">
              <a:schemeClr val="bg1"/>
            </a:gs>
            <a:gs pos="75000">
              <a:schemeClr val="bg1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 дистанционного образования детей с ОВЗ, детей-инвалидов в РФ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1737361"/>
            <a:ext cx="8763000" cy="4402666"/>
          </a:xfrm>
        </p:spPr>
        <p:txBody>
          <a:bodyPr>
            <a:noAutofit/>
          </a:bodyPr>
          <a:lstStyle/>
          <a:p>
            <a:r>
              <a:rPr lang="ru-RU" sz="1600" u="sng" dirty="0"/>
              <a:t>Федеральные документы</a:t>
            </a:r>
            <a:endParaRPr lang="ru-RU" sz="1600" dirty="0"/>
          </a:p>
          <a:p>
            <a:pPr algn="just"/>
            <a:r>
              <a:rPr lang="ru-RU" sz="1600" b="1" dirty="0"/>
              <a:t>П</a:t>
            </a:r>
            <a:r>
              <a:rPr lang="ru-RU" sz="1600" b="1" dirty="0" smtClean="0"/>
              <a:t>риказ</a:t>
            </a:r>
            <a:r>
              <a:rPr lang="ru-RU" sz="1600" b="1" dirty="0"/>
              <a:t> Министерства образования и науки Российской Федерации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от 23 августа 2017 г. N </a:t>
            </a:r>
            <a:r>
              <a:rPr lang="ru-RU" sz="1600" b="1" dirty="0" smtClean="0"/>
              <a:t>816 «Об утверждении Порядка применения </a:t>
            </a:r>
            <a:r>
              <a:rPr lang="ru-RU" sz="1600" b="1" dirty="0"/>
              <a:t>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</a:t>
            </a:r>
            <a:r>
              <a:rPr lang="ru-RU" sz="1600" b="1" dirty="0" smtClean="0"/>
              <a:t>программ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7</a:t>
            </a:r>
            <a:r>
              <a:rPr lang="ru-RU" sz="1600" dirty="0"/>
              <a:t>. Организации вправе осуществлять реализацию образовательных программ или их частей с применением исключительно электронного обучения, дистанционных образовательных технологий, </a:t>
            </a:r>
            <a:r>
              <a:rPr lang="ru-RU" sz="1600" b="1" dirty="0"/>
              <a:t>организуя учебные занятия в виде онлайн-курсов, обеспечивающих для обучающихся независимо от их места нахождения и организации, </a:t>
            </a:r>
            <a:r>
              <a:rPr lang="ru-RU" sz="1600" dirty="0"/>
              <a:t>в которой они осваивают образовательную программу, достижение и оценку результатов обучения путем организации образовательной деятельности в электронной информационно-образовательной среде, к которой предоставляется открытый доступ через информационно-телекоммуникационную сеть "Интернет".</a:t>
            </a:r>
          </a:p>
          <a:p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440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84" y="81599"/>
            <a:ext cx="8298180" cy="1672092"/>
          </a:xfrm>
          <a:prstGeom prst="rect">
            <a:avLst/>
          </a:prstGeom>
        </p:spPr>
        <p:txBody>
          <a:bodyPr vert="horz" wrap="square" lIns="0" tIns="10001" rIns="0" bIns="0" rtlCol="0" anchor="b">
            <a:spAutoFit/>
          </a:bodyPr>
          <a:lstStyle/>
          <a:p>
            <a:pPr algn="ctr">
              <a:lnSpc>
                <a:spcPct val="100000"/>
              </a:lnSpc>
              <a:spcBef>
                <a:spcPts val="79"/>
              </a:spcBef>
            </a:pPr>
            <a:r>
              <a:rPr sz="3600" dirty="0"/>
              <a:t>Общие </a:t>
            </a:r>
            <a:r>
              <a:rPr sz="3600" spc="-4" dirty="0"/>
              <a:t>рекомендации </a:t>
            </a:r>
            <a:r>
              <a:rPr sz="3600" dirty="0"/>
              <a:t>по </a:t>
            </a:r>
            <a:r>
              <a:rPr sz="3600" spc="-4" dirty="0"/>
              <a:t>организации </a:t>
            </a:r>
            <a:r>
              <a:rPr sz="3600" spc="-11" dirty="0"/>
              <a:t>учебного</a:t>
            </a:r>
            <a:r>
              <a:rPr sz="3600" spc="-86" dirty="0"/>
              <a:t> </a:t>
            </a:r>
            <a:r>
              <a:rPr sz="3600" spc="-4" dirty="0"/>
              <a:t>процесса</a:t>
            </a:r>
          </a:p>
          <a:p>
            <a:pPr marL="60484" algn="ctr">
              <a:lnSpc>
                <a:spcPct val="100000"/>
              </a:lnSpc>
            </a:pPr>
            <a:r>
              <a:rPr sz="3600" dirty="0"/>
              <a:t>с лицами </a:t>
            </a:r>
            <a:r>
              <a:rPr sz="3600" spc="-8" dirty="0"/>
              <a:t>ОВЗ </a:t>
            </a:r>
            <a:r>
              <a:rPr sz="3600" dirty="0"/>
              <a:t>и</a:t>
            </a:r>
            <a:r>
              <a:rPr sz="3600" spc="-38" dirty="0"/>
              <a:t> </a:t>
            </a:r>
            <a:r>
              <a:rPr sz="3600" spc="-4" dirty="0"/>
              <a:t>инвалидами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779" y="1753691"/>
            <a:ext cx="7768590" cy="3544240"/>
          </a:xfrm>
          <a:prstGeom prst="rect">
            <a:avLst/>
          </a:prstGeom>
        </p:spPr>
        <p:txBody>
          <a:bodyPr vert="horz" wrap="square" lIns="0" tIns="80963" rIns="0" bIns="0" rtlCol="0">
            <a:spAutoFit/>
          </a:bodyPr>
          <a:lstStyle/>
          <a:p>
            <a:pPr marL="239078" indent="-230029">
              <a:spcBef>
                <a:spcPts val="638"/>
              </a:spcBef>
              <a:buChar char="•"/>
              <a:tabLst>
                <a:tab pos="239078" algn="l"/>
                <a:tab pos="239554" algn="l"/>
              </a:tabLst>
            </a:pPr>
            <a:r>
              <a:rPr sz="1650" spc="-11" dirty="0">
                <a:latin typeface="Arial"/>
                <a:cs typeface="Arial"/>
              </a:rPr>
              <a:t>поэтапное </a:t>
            </a:r>
            <a:r>
              <a:rPr sz="1650" spc="-8" dirty="0">
                <a:latin typeface="Arial"/>
                <a:cs typeface="Arial"/>
              </a:rPr>
              <a:t>разъяснение </a:t>
            </a:r>
            <a:r>
              <a:rPr sz="1650" spc="-4" dirty="0">
                <a:latin typeface="Arial"/>
                <a:cs typeface="Arial"/>
              </a:rPr>
              <a:t>и </a:t>
            </a:r>
            <a:r>
              <a:rPr sz="1650" spc="-15" dirty="0">
                <a:latin typeface="Arial"/>
                <a:cs typeface="Arial"/>
              </a:rPr>
              <a:t>последовательное </a:t>
            </a:r>
            <a:r>
              <a:rPr sz="1650" spc="-11" dirty="0">
                <a:latin typeface="Arial"/>
                <a:cs typeface="Arial"/>
              </a:rPr>
              <a:t>выполнение</a:t>
            </a:r>
            <a:r>
              <a:rPr sz="1650" spc="98" dirty="0">
                <a:latin typeface="Arial"/>
                <a:cs typeface="Arial"/>
              </a:rPr>
              <a:t> </a:t>
            </a:r>
            <a:r>
              <a:rPr sz="1650" spc="-4" dirty="0">
                <a:latin typeface="Arial"/>
                <a:cs typeface="Arial"/>
              </a:rPr>
              <a:t>заданий;</a:t>
            </a:r>
            <a:endParaRPr sz="1650" dirty="0">
              <a:latin typeface="Arial"/>
              <a:cs typeface="Arial"/>
            </a:endParaRPr>
          </a:p>
          <a:p>
            <a:pPr marL="239078" indent="-230029">
              <a:spcBef>
                <a:spcPts val="559"/>
              </a:spcBef>
              <a:buChar char="•"/>
              <a:tabLst>
                <a:tab pos="239078" algn="l"/>
                <a:tab pos="239554" algn="l"/>
              </a:tabLst>
            </a:pPr>
            <a:r>
              <a:rPr sz="1650" spc="-11" dirty="0" err="1">
                <a:latin typeface="Arial"/>
                <a:cs typeface="Arial"/>
              </a:rPr>
              <a:t>повторение</a:t>
            </a:r>
            <a:r>
              <a:rPr sz="1650" spc="-11" dirty="0">
                <a:latin typeface="Arial"/>
                <a:cs typeface="Arial"/>
              </a:rPr>
              <a:t> </a:t>
            </a:r>
            <a:r>
              <a:rPr sz="1650" spc="-8" dirty="0" err="1" smtClean="0">
                <a:latin typeface="Arial"/>
                <a:cs typeface="Arial"/>
              </a:rPr>
              <a:t>инструкции</a:t>
            </a:r>
            <a:r>
              <a:rPr sz="1650" spc="-8" dirty="0" smtClean="0">
                <a:latin typeface="Arial"/>
                <a:cs typeface="Arial"/>
              </a:rPr>
              <a:t> </a:t>
            </a:r>
            <a:r>
              <a:rPr sz="1650" spc="-4" dirty="0">
                <a:latin typeface="Arial"/>
                <a:cs typeface="Arial"/>
              </a:rPr>
              <a:t>к </a:t>
            </a:r>
            <a:r>
              <a:rPr sz="1650" spc="-11" dirty="0">
                <a:latin typeface="Arial"/>
                <a:cs typeface="Arial"/>
              </a:rPr>
              <a:t>выполнению</a:t>
            </a:r>
            <a:r>
              <a:rPr sz="1650" spc="124" dirty="0">
                <a:latin typeface="Arial"/>
                <a:cs typeface="Arial"/>
              </a:rPr>
              <a:t> </a:t>
            </a:r>
            <a:r>
              <a:rPr sz="1650" spc="-4" dirty="0">
                <a:latin typeface="Arial"/>
                <a:cs typeface="Arial"/>
              </a:rPr>
              <a:t>заданий;</a:t>
            </a:r>
            <a:endParaRPr sz="1650" dirty="0">
              <a:latin typeface="Arial"/>
              <a:cs typeface="Arial"/>
            </a:endParaRPr>
          </a:p>
          <a:p>
            <a:pPr marL="239078" indent="-230029">
              <a:spcBef>
                <a:spcPts val="548"/>
              </a:spcBef>
              <a:buChar char="•"/>
              <a:tabLst>
                <a:tab pos="239078" algn="l"/>
                <a:tab pos="239554" algn="l"/>
              </a:tabLst>
            </a:pPr>
            <a:r>
              <a:rPr sz="1650" spc="-11" dirty="0">
                <a:latin typeface="Arial"/>
                <a:cs typeface="Arial"/>
              </a:rPr>
              <a:t>использование </a:t>
            </a:r>
            <a:r>
              <a:rPr sz="1650" spc="-8" dirty="0">
                <a:latin typeface="Arial"/>
                <a:cs typeface="Arial"/>
              </a:rPr>
              <a:t>диктофона </a:t>
            </a:r>
            <a:r>
              <a:rPr sz="1650" spc="-4" dirty="0">
                <a:latin typeface="Arial"/>
                <a:cs typeface="Arial"/>
              </a:rPr>
              <a:t>для</a:t>
            </a:r>
            <a:r>
              <a:rPr sz="1650" spc="60" dirty="0">
                <a:latin typeface="Arial"/>
                <a:cs typeface="Arial"/>
              </a:rPr>
              <a:t> </a:t>
            </a:r>
            <a:r>
              <a:rPr sz="1650" spc="-4" dirty="0">
                <a:latin typeface="Arial"/>
                <a:cs typeface="Arial"/>
              </a:rPr>
              <a:t>записи;</a:t>
            </a:r>
            <a:endParaRPr sz="1650" dirty="0">
              <a:latin typeface="Arial"/>
              <a:cs typeface="Arial"/>
            </a:endParaRPr>
          </a:p>
          <a:p>
            <a:pPr marL="239078" indent="-230029">
              <a:spcBef>
                <a:spcPts val="551"/>
              </a:spcBef>
              <a:buChar char="•"/>
              <a:tabLst>
                <a:tab pos="239078" algn="l"/>
                <a:tab pos="239554" algn="l"/>
              </a:tabLst>
            </a:pPr>
            <a:r>
              <a:rPr sz="1650" spc="-4" dirty="0">
                <a:latin typeface="Arial"/>
                <a:cs typeface="Arial"/>
              </a:rPr>
              <a:t>применение </a:t>
            </a:r>
            <a:r>
              <a:rPr sz="1650" spc="-11" dirty="0">
                <a:latin typeface="Arial"/>
                <a:cs typeface="Arial"/>
              </a:rPr>
              <a:t>аудио-видео </a:t>
            </a:r>
            <a:r>
              <a:rPr sz="1650" spc="-8" dirty="0">
                <a:latin typeface="Arial"/>
                <a:cs typeface="Arial"/>
              </a:rPr>
              <a:t>учебных</a:t>
            </a:r>
            <a:r>
              <a:rPr sz="1650" spc="64" dirty="0">
                <a:latin typeface="Arial"/>
                <a:cs typeface="Arial"/>
              </a:rPr>
              <a:t> </a:t>
            </a:r>
            <a:r>
              <a:rPr sz="1650" spc="-8" dirty="0">
                <a:latin typeface="Arial"/>
                <a:cs typeface="Arial"/>
              </a:rPr>
              <a:t>материалов;</a:t>
            </a:r>
            <a:endParaRPr sz="1650" dirty="0">
              <a:latin typeface="Arial"/>
              <a:cs typeface="Arial"/>
            </a:endParaRPr>
          </a:p>
          <a:p>
            <a:pPr marL="239078" indent="-230029">
              <a:spcBef>
                <a:spcPts val="559"/>
              </a:spcBef>
              <a:buChar char="•"/>
              <a:tabLst>
                <a:tab pos="239078" algn="l"/>
                <a:tab pos="239554" algn="l"/>
              </a:tabLst>
            </a:pPr>
            <a:r>
              <a:rPr sz="1650" spc="-11" dirty="0">
                <a:latin typeface="Arial"/>
                <a:cs typeface="Arial"/>
              </a:rPr>
              <a:t>обеспечение </a:t>
            </a:r>
            <a:r>
              <a:rPr sz="1650" dirty="0">
                <a:latin typeface="Arial"/>
                <a:cs typeface="Arial"/>
              </a:rPr>
              <a:t>доступа </a:t>
            </a:r>
            <a:r>
              <a:rPr sz="1650" spc="-4" dirty="0">
                <a:latin typeface="Arial"/>
                <a:cs typeface="Arial"/>
              </a:rPr>
              <a:t>к </a:t>
            </a:r>
            <a:r>
              <a:rPr sz="1650" spc="-8" dirty="0">
                <a:latin typeface="Arial"/>
                <a:cs typeface="Arial"/>
              </a:rPr>
              <a:t>ресурсам </a:t>
            </a:r>
            <a:r>
              <a:rPr sz="1650" spc="-11" dirty="0">
                <a:latin typeface="Arial"/>
                <a:cs typeface="Arial"/>
              </a:rPr>
              <a:t>электронно-библиотечной</a:t>
            </a:r>
            <a:r>
              <a:rPr sz="1650" spc="105" dirty="0">
                <a:latin typeface="Arial"/>
                <a:cs typeface="Arial"/>
              </a:rPr>
              <a:t> </a:t>
            </a:r>
            <a:r>
              <a:rPr sz="1650" spc="-4" dirty="0">
                <a:latin typeface="Arial"/>
                <a:cs typeface="Arial"/>
              </a:rPr>
              <a:t>системы;</a:t>
            </a:r>
            <a:endParaRPr sz="1650" dirty="0">
              <a:latin typeface="Arial"/>
              <a:cs typeface="Arial"/>
            </a:endParaRPr>
          </a:p>
          <a:p>
            <a:pPr marL="239078" indent="-230029">
              <a:lnSpc>
                <a:spcPts val="1883"/>
              </a:lnSpc>
              <a:spcBef>
                <a:spcPts val="548"/>
              </a:spcBef>
              <a:buChar char="•"/>
              <a:tabLst>
                <a:tab pos="239078" algn="l"/>
                <a:tab pos="239554" algn="l"/>
                <a:tab pos="1410653" algn="l"/>
                <a:tab pos="2590324" algn="l"/>
                <a:tab pos="3503771" algn="l"/>
                <a:tab pos="4400074" algn="l"/>
                <a:tab pos="5850731" algn="l"/>
                <a:tab pos="6904673" algn="l"/>
                <a:tab pos="7453313" algn="l"/>
              </a:tabLst>
            </a:pPr>
            <a:r>
              <a:rPr sz="1650" spc="15" dirty="0">
                <a:latin typeface="Arial"/>
                <a:cs typeface="Arial"/>
              </a:rPr>
              <a:t>с</a:t>
            </a:r>
            <a:r>
              <a:rPr sz="1650" spc="-23" dirty="0">
                <a:latin typeface="Arial"/>
                <a:cs typeface="Arial"/>
              </a:rPr>
              <a:t>о</a:t>
            </a:r>
            <a:r>
              <a:rPr sz="1650" spc="-41" dirty="0">
                <a:latin typeface="Arial"/>
                <a:cs typeface="Arial"/>
              </a:rPr>
              <a:t>з</a:t>
            </a:r>
            <a:r>
              <a:rPr sz="1650" spc="-8" dirty="0">
                <a:latin typeface="Arial"/>
                <a:cs typeface="Arial"/>
              </a:rPr>
              <a:t>д</a:t>
            </a:r>
            <a:r>
              <a:rPr sz="1650" spc="-4" dirty="0">
                <a:latin typeface="Arial"/>
                <a:cs typeface="Arial"/>
              </a:rPr>
              <a:t>а</a:t>
            </a:r>
            <a:r>
              <a:rPr sz="1650" spc="-26" dirty="0">
                <a:latin typeface="Arial"/>
                <a:cs typeface="Arial"/>
              </a:rPr>
              <a:t>в</a:t>
            </a:r>
            <a:r>
              <a:rPr sz="1650" spc="-30" dirty="0">
                <a:latin typeface="Arial"/>
                <a:cs typeface="Arial"/>
              </a:rPr>
              <a:t>а</a:t>
            </a:r>
            <a:r>
              <a:rPr sz="1650" spc="4" dirty="0">
                <a:latin typeface="Arial"/>
                <a:cs typeface="Arial"/>
              </a:rPr>
              <a:t>т</a:t>
            </a:r>
            <a:r>
              <a:rPr sz="1650" spc="-4" dirty="0">
                <a:latin typeface="Arial"/>
                <a:cs typeface="Arial"/>
              </a:rPr>
              <a:t>ь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-23" dirty="0">
                <a:latin typeface="Arial"/>
                <a:cs typeface="Arial"/>
              </a:rPr>
              <a:t>т</a:t>
            </a:r>
            <a:r>
              <a:rPr sz="1650" spc="-8" dirty="0">
                <a:latin typeface="Arial"/>
                <a:cs typeface="Arial"/>
              </a:rPr>
              <a:t>е</a:t>
            </a:r>
            <a:r>
              <a:rPr sz="1650" spc="11" dirty="0">
                <a:latin typeface="Arial"/>
                <a:cs typeface="Arial"/>
              </a:rPr>
              <a:t>к</a:t>
            </a:r>
            <a:r>
              <a:rPr sz="1650" spc="-4" dirty="0">
                <a:latin typeface="Arial"/>
                <a:cs typeface="Arial"/>
              </a:rPr>
              <a:t>с</a:t>
            </a:r>
            <a:r>
              <a:rPr sz="1650" spc="-19" dirty="0">
                <a:latin typeface="Arial"/>
                <a:cs typeface="Arial"/>
              </a:rPr>
              <a:t>т</a:t>
            </a:r>
            <a:r>
              <a:rPr sz="1650" spc="4" dirty="0">
                <a:latin typeface="Arial"/>
                <a:cs typeface="Arial"/>
              </a:rPr>
              <a:t>о</a:t>
            </a:r>
            <a:r>
              <a:rPr sz="1650" spc="-45" dirty="0">
                <a:latin typeface="Arial"/>
                <a:cs typeface="Arial"/>
              </a:rPr>
              <a:t>в</a:t>
            </a:r>
            <a:r>
              <a:rPr sz="1650" spc="-4" dirty="0">
                <a:latin typeface="Arial"/>
                <a:cs typeface="Arial"/>
              </a:rPr>
              <a:t>ую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-26" dirty="0">
                <a:latin typeface="Arial"/>
                <a:cs typeface="Arial"/>
              </a:rPr>
              <a:t>в</a:t>
            </a:r>
            <a:r>
              <a:rPr sz="1650" spc="-8" dirty="0">
                <a:latin typeface="Arial"/>
                <a:cs typeface="Arial"/>
              </a:rPr>
              <a:t>ер</a:t>
            </a:r>
            <a:r>
              <a:rPr sz="1650" dirty="0">
                <a:latin typeface="Arial"/>
                <a:cs typeface="Arial"/>
              </a:rPr>
              <a:t>си</a:t>
            </a:r>
            <a:r>
              <a:rPr sz="1650" spc="-4" dirty="0">
                <a:latin typeface="Arial"/>
                <a:cs typeface="Arial"/>
              </a:rPr>
              <a:t>ю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-8" dirty="0">
                <a:latin typeface="Arial"/>
                <a:cs typeface="Arial"/>
              </a:rPr>
              <a:t>любо</a:t>
            </a:r>
            <a:r>
              <a:rPr sz="1650" spc="-38" dirty="0">
                <a:latin typeface="Arial"/>
                <a:cs typeface="Arial"/>
              </a:rPr>
              <a:t>г</a:t>
            </a:r>
            <a:r>
              <a:rPr sz="1650" spc="-4" dirty="0">
                <a:latin typeface="Arial"/>
                <a:cs typeface="Arial"/>
              </a:rPr>
              <a:t>о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-8" dirty="0">
                <a:latin typeface="Arial"/>
                <a:cs typeface="Arial"/>
              </a:rPr>
              <a:t>н</a:t>
            </a:r>
            <a:r>
              <a:rPr sz="1650" spc="-56" dirty="0">
                <a:latin typeface="Arial"/>
                <a:cs typeface="Arial"/>
              </a:rPr>
              <a:t>е</a:t>
            </a:r>
            <a:r>
              <a:rPr sz="1650" spc="-23" dirty="0">
                <a:latin typeface="Arial"/>
                <a:cs typeface="Arial"/>
              </a:rPr>
              <a:t>т</a:t>
            </a:r>
            <a:r>
              <a:rPr sz="1650" spc="-8" dirty="0">
                <a:latin typeface="Arial"/>
                <a:cs typeface="Arial"/>
              </a:rPr>
              <a:t>е</a:t>
            </a:r>
            <a:r>
              <a:rPr sz="1650" spc="11" dirty="0">
                <a:latin typeface="Arial"/>
                <a:cs typeface="Arial"/>
              </a:rPr>
              <a:t>к</a:t>
            </a:r>
            <a:r>
              <a:rPr sz="1650" spc="-4" dirty="0">
                <a:latin typeface="Arial"/>
                <a:cs typeface="Arial"/>
              </a:rPr>
              <a:t>с</a:t>
            </a:r>
            <a:r>
              <a:rPr sz="1650" spc="-19" dirty="0">
                <a:latin typeface="Arial"/>
                <a:cs typeface="Arial"/>
              </a:rPr>
              <a:t>т</a:t>
            </a:r>
            <a:r>
              <a:rPr sz="1650" spc="4" dirty="0">
                <a:latin typeface="Arial"/>
                <a:cs typeface="Arial"/>
              </a:rPr>
              <a:t>о</a:t>
            </a:r>
            <a:r>
              <a:rPr sz="1650" spc="-26" dirty="0">
                <a:latin typeface="Arial"/>
                <a:cs typeface="Arial"/>
              </a:rPr>
              <a:t>в</a:t>
            </a:r>
            <a:r>
              <a:rPr sz="1650" spc="-8" dirty="0">
                <a:latin typeface="Arial"/>
                <a:cs typeface="Arial"/>
              </a:rPr>
              <a:t>о</a:t>
            </a:r>
            <a:r>
              <a:rPr sz="1650" spc="-38" dirty="0">
                <a:latin typeface="Arial"/>
                <a:cs typeface="Arial"/>
              </a:rPr>
              <a:t>г</a:t>
            </a:r>
            <a:r>
              <a:rPr sz="1650" spc="-4" dirty="0">
                <a:latin typeface="Arial"/>
                <a:cs typeface="Arial"/>
              </a:rPr>
              <a:t>о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11" dirty="0">
                <a:latin typeface="Arial"/>
                <a:cs typeface="Arial"/>
              </a:rPr>
              <a:t>к</a:t>
            </a:r>
            <a:r>
              <a:rPr sz="1650" spc="-8" dirty="0">
                <a:latin typeface="Arial"/>
                <a:cs typeface="Arial"/>
              </a:rPr>
              <a:t>он</a:t>
            </a:r>
            <a:r>
              <a:rPr sz="1650" spc="-23" dirty="0">
                <a:latin typeface="Arial"/>
                <a:cs typeface="Arial"/>
              </a:rPr>
              <a:t>т</a:t>
            </a:r>
            <a:r>
              <a:rPr sz="1650" spc="-8" dirty="0">
                <a:latin typeface="Arial"/>
                <a:cs typeface="Arial"/>
              </a:rPr>
              <a:t>ен</a:t>
            </a:r>
            <a:r>
              <a:rPr sz="1650" spc="-11" dirty="0">
                <a:latin typeface="Arial"/>
                <a:cs typeface="Arial"/>
              </a:rPr>
              <a:t>т</a:t>
            </a:r>
            <a:r>
              <a:rPr sz="1650" spc="-4" dirty="0">
                <a:latin typeface="Arial"/>
                <a:cs typeface="Arial"/>
              </a:rPr>
              <a:t>а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-4" dirty="0">
                <a:latin typeface="Arial"/>
                <a:cs typeface="Arial"/>
              </a:rPr>
              <a:t>для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-8" dirty="0">
                <a:latin typeface="Arial"/>
                <a:cs typeface="Arial"/>
              </a:rPr>
              <a:t>е</a:t>
            </a:r>
            <a:r>
              <a:rPr sz="1650" spc="-38" dirty="0">
                <a:latin typeface="Arial"/>
                <a:cs typeface="Arial"/>
              </a:rPr>
              <a:t>г</a:t>
            </a:r>
            <a:r>
              <a:rPr sz="1650" spc="-4" dirty="0">
                <a:latin typeface="Arial"/>
                <a:cs typeface="Arial"/>
              </a:rPr>
              <a:t>о</a:t>
            </a:r>
            <a:endParaRPr sz="1650" dirty="0">
              <a:latin typeface="Arial"/>
              <a:cs typeface="Arial"/>
            </a:endParaRPr>
          </a:p>
          <a:p>
            <a:pPr marL="180975">
              <a:lnSpc>
                <a:spcPts val="1883"/>
              </a:lnSpc>
            </a:pPr>
            <a:r>
              <a:rPr sz="1650" spc="-15" dirty="0">
                <a:latin typeface="Arial"/>
                <a:cs typeface="Arial"/>
              </a:rPr>
              <a:t>возможного </a:t>
            </a:r>
            <a:r>
              <a:rPr sz="1650" spc="-8" dirty="0">
                <a:latin typeface="Arial"/>
                <a:cs typeface="Arial"/>
              </a:rPr>
              <a:t>преобразования </a:t>
            </a:r>
            <a:r>
              <a:rPr sz="1650" spc="-4" dirty="0">
                <a:latin typeface="Arial"/>
                <a:cs typeface="Arial"/>
              </a:rPr>
              <a:t>в </a:t>
            </a:r>
            <a:r>
              <a:rPr sz="1650" spc="-19" dirty="0">
                <a:latin typeface="Arial"/>
                <a:cs typeface="Arial"/>
              </a:rPr>
              <a:t>альтернативные</a:t>
            </a:r>
            <a:r>
              <a:rPr sz="1650" spc="90" dirty="0">
                <a:latin typeface="Arial"/>
                <a:cs typeface="Arial"/>
              </a:rPr>
              <a:t> </a:t>
            </a:r>
            <a:r>
              <a:rPr sz="1650" spc="-4" dirty="0">
                <a:latin typeface="Arial"/>
                <a:cs typeface="Arial"/>
              </a:rPr>
              <a:t>формы;</a:t>
            </a:r>
            <a:endParaRPr sz="1650" dirty="0">
              <a:latin typeface="Arial"/>
              <a:cs typeface="Arial"/>
            </a:endParaRPr>
          </a:p>
          <a:p>
            <a:pPr marL="180975" marR="3810" indent="-171450" algn="just">
              <a:lnSpc>
                <a:spcPts val="1785"/>
              </a:lnSpc>
              <a:spcBef>
                <a:spcPts val="773"/>
              </a:spcBef>
              <a:buFont typeface="Arial"/>
              <a:buChar char="•"/>
              <a:tabLst>
                <a:tab pos="239554" algn="l"/>
              </a:tabLst>
            </a:pPr>
            <a:r>
              <a:rPr sz="1350" dirty="0"/>
              <a:t>	</a:t>
            </a:r>
            <a:r>
              <a:rPr sz="1650" spc="-11" dirty="0">
                <a:latin typeface="Arial"/>
                <a:cs typeface="Arial"/>
              </a:rPr>
              <a:t>создание </a:t>
            </a:r>
            <a:r>
              <a:rPr sz="1650" spc="-8" dirty="0">
                <a:latin typeface="Arial"/>
                <a:cs typeface="Arial"/>
              </a:rPr>
              <a:t>контента, который </a:t>
            </a:r>
            <a:r>
              <a:rPr sz="1650" spc="-4" dirty="0">
                <a:latin typeface="Arial"/>
                <a:cs typeface="Arial"/>
              </a:rPr>
              <a:t>можно </a:t>
            </a:r>
            <a:r>
              <a:rPr sz="1650" spc="-8" dirty="0">
                <a:latin typeface="Arial"/>
                <a:cs typeface="Arial"/>
              </a:rPr>
              <a:t>представить </a:t>
            </a:r>
            <a:r>
              <a:rPr sz="1650" spc="-4" dirty="0">
                <a:latin typeface="Arial"/>
                <a:cs typeface="Arial"/>
              </a:rPr>
              <a:t>в </a:t>
            </a:r>
            <a:r>
              <a:rPr sz="1650" spc="-8" dirty="0">
                <a:latin typeface="Arial"/>
                <a:cs typeface="Arial"/>
              </a:rPr>
              <a:t>различных </a:t>
            </a:r>
            <a:r>
              <a:rPr sz="1650" spc="-4" dirty="0">
                <a:latin typeface="Arial"/>
                <a:cs typeface="Arial"/>
              </a:rPr>
              <a:t>видах </a:t>
            </a:r>
            <a:r>
              <a:rPr sz="1650" spc="-19" dirty="0">
                <a:latin typeface="Arial"/>
                <a:cs typeface="Arial"/>
              </a:rPr>
              <a:t>без  </a:t>
            </a:r>
            <a:r>
              <a:rPr sz="1650" spc="-15" dirty="0">
                <a:latin typeface="Arial"/>
                <a:cs typeface="Arial"/>
              </a:rPr>
              <a:t>потери </a:t>
            </a:r>
            <a:r>
              <a:rPr sz="1650" spc="-4" dirty="0">
                <a:latin typeface="Arial"/>
                <a:cs typeface="Arial"/>
              </a:rPr>
              <a:t>данных или структуры, </a:t>
            </a:r>
            <a:r>
              <a:rPr sz="1650" spc="-15" dirty="0">
                <a:latin typeface="Arial"/>
                <a:cs typeface="Arial"/>
              </a:rPr>
              <a:t>предусмотреть </a:t>
            </a:r>
            <a:r>
              <a:rPr sz="1650" spc="-8" dirty="0">
                <a:latin typeface="Arial"/>
                <a:cs typeface="Arial"/>
              </a:rPr>
              <a:t>возможность  масштабирования </a:t>
            </a:r>
            <a:r>
              <a:rPr sz="1650" spc="-4" dirty="0">
                <a:latin typeface="Arial"/>
                <a:cs typeface="Arial"/>
              </a:rPr>
              <a:t>текста и </a:t>
            </a:r>
            <a:r>
              <a:rPr sz="1650" spc="-8" dirty="0">
                <a:latin typeface="Arial"/>
                <a:cs typeface="Arial"/>
              </a:rPr>
              <a:t>изображений </a:t>
            </a:r>
            <a:r>
              <a:rPr sz="1650" spc="-23" dirty="0">
                <a:latin typeface="Arial"/>
                <a:cs typeface="Arial"/>
              </a:rPr>
              <a:t>без </a:t>
            </a:r>
            <a:r>
              <a:rPr sz="1650" spc="-15" dirty="0">
                <a:latin typeface="Arial"/>
                <a:cs typeface="Arial"/>
              </a:rPr>
              <a:t>потери </a:t>
            </a:r>
            <a:r>
              <a:rPr sz="1650" spc="-4" dirty="0">
                <a:latin typeface="Arial"/>
                <a:cs typeface="Arial"/>
              </a:rPr>
              <a:t>качества,  </a:t>
            </a:r>
            <a:r>
              <a:rPr sz="1650" spc="-15" dirty="0">
                <a:latin typeface="Arial"/>
                <a:cs typeface="Arial"/>
              </a:rPr>
              <a:t>предусмотреть </a:t>
            </a:r>
            <a:r>
              <a:rPr sz="1650" spc="-4" dirty="0">
                <a:latin typeface="Arial"/>
                <a:cs typeface="Arial"/>
              </a:rPr>
              <a:t>доступность </a:t>
            </a:r>
            <a:r>
              <a:rPr sz="1650" spc="-8" dirty="0">
                <a:latin typeface="Arial"/>
                <a:cs typeface="Arial"/>
              </a:rPr>
              <a:t>управления контентом </a:t>
            </a:r>
            <a:r>
              <a:rPr sz="1650" spc="-4" dirty="0">
                <a:latin typeface="Arial"/>
                <a:cs typeface="Arial"/>
              </a:rPr>
              <a:t>с</a:t>
            </a:r>
            <a:r>
              <a:rPr sz="1650" spc="113" dirty="0">
                <a:latin typeface="Arial"/>
                <a:cs typeface="Arial"/>
              </a:rPr>
              <a:t> </a:t>
            </a:r>
            <a:r>
              <a:rPr sz="1650" spc="-8" dirty="0">
                <a:latin typeface="Arial"/>
                <a:cs typeface="Arial"/>
              </a:rPr>
              <a:t>клавиатуры;</a:t>
            </a:r>
            <a:endParaRPr sz="1650" dirty="0">
              <a:latin typeface="Arial"/>
              <a:cs typeface="Arial"/>
            </a:endParaRPr>
          </a:p>
          <a:p>
            <a:pPr marL="180975" marR="761048" indent="-171450" algn="just">
              <a:lnSpc>
                <a:spcPts val="1725"/>
              </a:lnSpc>
              <a:spcBef>
                <a:spcPts val="795"/>
              </a:spcBef>
              <a:buChar char="•"/>
              <a:tabLst>
                <a:tab pos="180975" algn="l"/>
              </a:tabLst>
            </a:pPr>
            <a:r>
              <a:rPr sz="1650" spc="-8" dirty="0">
                <a:latin typeface="Arial"/>
                <a:cs typeface="Arial"/>
              </a:rPr>
              <a:t>своевременно </a:t>
            </a:r>
            <a:r>
              <a:rPr sz="1650" spc="-23" dirty="0">
                <a:latin typeface="Arial"/>
                <a:cs typeface="Arial"/>
              </a:rPr>
              <a:t>отвечать </a:t>
            </a:r>
            <a:r>
              <a:rPr sz="1650" spc="-4" dirty="0">
                <a:latin typeface="Arial"/>
                <a:cs typeface="Arial"/>
              </a:rPr>
              <a:t>на </a:t>
            </a:r>
            <a:r>
              <a:rPr sz="1650" spc="-8" dirty="0" err="1">
                <a:latin typeface="Arial"/>
                <a:cs typeface="Arial"/>
              </a:rPr>
              <a:t>вопросы</a:t>
            </a:r>
            <a:r>
              <a:rPr sz="1650" spc="-8" dirty="0">
                <a:latin typeface="Arial"/>
                <a:cs typeface="Arial"/>
              </a:rPr>
              <a:t> </a:t>
            </a:r>
            <a:r>
              <a:rPr sz="1650" spc="-4" dirty="0" smtClean="0">
                <a:latin typeface="Arial"/>
                <a:cs typeface="Arial"/>
              </a:rPr>
              <a:t>и </a:t>
            </a:r>
            <a:r>
              <a:rPr sz="1650" spc="-11" dirty="0">
                <a:latin typeface="Arial"/>
                <a:cs typeface="Arial"/>
              </a:rPr>
              <a:t>регулярно </a:t>
            </a:r>
            <a:r>
              <a:rPr sz="1650" spc="-15" dirty="0">
                <a:latin typeface="Arial"/>
                <a:cs typeface="Arial"/>
              </a:rPr>
              <a:t>оценивать  </a:t>
            </a:r>
            <a:r>
              <a:rPr sz="1650" spc="-30" dirty="0">
                <a:latin typeface="Arial"/>
                <a:cs typeface="Arial"/>
              </a:rPr>
              <a:t>работу.</a:t>
            </a:r>
            <a:endParaRPr sz="1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1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7237285" cy="1517723"/>
          </a:xfrm>
          <a:prstGeom prst="rect">
            <a:avLst/>
          </a:prstGeom>
        </p:spPr>
        <p:txBody>
          <a:bodyPr vert="horz" wrap="square" lIns="0" tIns="40005" rIns="0" bIns="0" rtlCol="0" anchor="b">
            <a:spAutoFit/>
          </a:bodyPr>
          <a:lstStyle/>
          <a:p>
            <a:pPr marL="1606391" marR="3810" indent="-1597343">
              <a:lnSpc>
                <a:spcPct val="100000"/>
              </a:lnSpc>
              <a:spcBef>
                <a:spcPts val="315"/>
              </a:spcBef>
            </a:pPr>
            <a:r>
              <a:rPr lang="ru-RU" sz="3200" dirty="0" smtClean="0"/>
              <a:t>      </a:t>
            </a:r>
            <a:r>
              <a:rPr sz="3200" dirty="0" err="1" smtClean="0"/>
              <a:t>Общие</a:t>
            </a:r>
            <a:r>
              <a:rPr sz="3200" dirty="0" smtClean="0"/>
              <a:t> </a:t>
            </a:r>
            <a:r>
              <a:rPr sz="3200" spc="-4" dirty="0"/>
              <a:t>рекомендации </a:t>
            </a:r>
            <a:r>
              <a:rPr sz="3200" dirty="0" err="1"/>
              <a:t>по</a:t>
            </a:r>
            <a:r>
              <a:rPr sz="3200" dirty="0"/>
              <a:t> </a:t>
            </a:r>
            <a:r>
              <a:rPr sz="3200" spc="-4" dirty="0" err="1" smtClean="0"/>
              <a:t>организации</a:t>
            </a:r>
            <a:r>
              <a:rPr lang="ru-RU" sz="3200" spc="-4" dirty="0"/>
              <a:t> </a:t>
            </a:r>
            <a:r>
              <a:rPr lang="ru-RU" sz="3200" spc="-4" dirty="0" smtClean="0"/>
              <a:t>образовательного </a:t>
            </a:r>
            <a:r>
              <a:rPr sz="3200" spc="-86" dirty="0" smtClean="0"/>
              <a:t> </a:t>
            </a:r>
            <a:r>
              <a:rPr sz="3200" spc="-4" dirty="0"/>
              <a:t>процесса  </a:t>
            </a:r>
            <a:r>
              <a:rPr sz="3200" dirty="0"/>
              <a:t>с лицами </a:t>
            </a:r>
            <a:r>
              <a:rPr sz="3200" spc="-11" dirty="0"/>
              <a:t>ОВЗ </a:t>
            </a:r>
            <a:r>
              <a:rPr sz="3200" dirty="0"/>
              <a:t>и</a:t>
            </a:r>
            <a:r>
              <a:rPr sz="3200" spc="-30" dirty="0"/>
              <a:t> </a:t>
            </a:r>
            <a:r>
              <a:rPr sz="3200" spc="-4" dirty="0"/>
              <a:t>инвалидами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6611" y="1945957"/>
            <a:ext cx="7763351" cy="3646960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9525" marR="353854">
              <a:lnSpc>
                <a:spcPts val="1785"/>
              </a:lnSpc>
              <a:spcBef>
                <a:spcPts val="293"/>
              </a:spcBef>
              <a:buChar char="•"/>
              <a:tabLst>
                <a:tab pos="142399" algn="l"/>
              </a:tabLst>
            </a:pPr>
            <a:r>
              <a:rPr sz="1650" spc="-11" dirty="0">
                <a:latin typeface="Arial"/>
                <a:cs typeface="Arial"/>
              </a:rPr>
              <a:t>четкое </a:t>
            </a:r>
            <a:r>
              <a:rPr sz="1650" spc="-15" dirty="0">
                <a:latin typeface="Arial"/>
                <a:cs typeface="Arial"/>
              </a:rPr>
              <a:t>соблюдение </a:t>
            </a:r>
            <a:r>
              <a:rPr sz="1650" spc="-11" dirty="0">
                <a:latin typeface="Arial"/>
                <a:cs typeface="Arial"/>
              </a:rPr>
              <a:t>алгоритма </a:t>
            </a:r>
            <a:r>
              <a:rPr sz="1650" spc="-8" dirty="0">
                <a:latin typeface="Arial"/>
                <a:cs typeface="Arial"/>
              </a:rPr>
              <a:t>занятия </a:t>
            </a:r>
            <a:r>
              <a:rPr sz="1650" spc="-4" dirty="0">
                <a:latin typeface="Arial"/>
                <a:cs typeface="Arial"/>
              </a:rPr>
              <a:t>и </a:t>
            </a:r>
            <a:r>
              <a:rPr sz="1650" spc="-8" dirty="0">
                <a:latin typeface="Arial"/>
                <a:cs typeface="Arial"/>
              </a:rPr>
              <a:t>заданий </a:t>
            </a:r>
            <a:r>
              <a:rPr sz="1650" spc="-4" dirty="0">
                <a:latin typeface="Arial"/>
                <a:cs typeface="Arial"/>
              </a:rPr>
              <a:t>для </a:t>
            </a:r>
            <a:r>
              <a:rPr sz="1650" spc="-11" dirty="0">
                <a:latin typeface="Arial"/>
                <a:cs typeface="Arial"/>
              </a:rPr>
              <a:t>самостоятельной  работы </a:t>
            </a:r>
            <a:r>
              <a:rPr sz="1650" spc="-8" dirty="0">
                <a:latin typeface="Arial"/>
                <a:cs typeface="Arial"/>
              </a:rPr>
              <a:t>(называние темы, </a:t>
            </a:r>
            <a:r>
              <a:rPr sz="1650" spc="-4" dirty="0">
                <a:latin typeface="Arial"/>
                <a:cs typeface="Arial"/>
              </a:rPr>
              <a:t>сообщение и </a:t>
            </a:r>
            <a:r>
              <a:rPr sz="1650" spc="-8" dirty="0">
                <a:latin typeface="Arial"/>
                <a:cs typeface="Arial"/>
              </a:rPr>
              <a:t>запись </a:t>
            </a:r>
            <a:r>
              <a:rPr sz="1650" spc="-4" dirty="0">
                <a:latin typeface="Arial"/>
                <a:cs typeface="Arial"/>
              </a:rPr>
              <a:t>плана, </a:t>
            </a:r>
            <a:r>
              <a:rPr sz="1650" spc="-11" dirty="0">
                <a:latin typeface="Arial"/>
                <a:cs typeface="Arial"/>
              </a:rPr>
              <a:t>выделение </a:t>
            </a:r>
            <a:r>
              <a:rPr sz="1650" spc="-8" dirty="0">
                <a:latin typeface="Arial"/>
                <a:cs typeface="Arial"/>
              </a:rPr>
              <a:t>основных  </a:t>
            </a:r>
            <a:r>
              <a:rPr sz="1650" spc="-4" dirty="0">
                <a:latin typeface="Arial"/>
                <a:cs typeface="Arial"/>
              </a:rPr>
              <a:t>понятий, указание </a:t>
            </a:r>
            <a:r>
              <a:rPr sz="1650" spc="-8" dirty="0">
                <a:latin typeface="Arial"/>
                <a:cs typeface="Arial"/>
              </a:rPr>
              <a:t>видов </a:t>
            </a:r>
            <a:r>
              <a:rPr sz="1650" spc="-11" dirty="0">
                <a:latin typeface="Arial"/>
                <a:cs typeface="Arial"/>
              </a:rPr>
              <a:t>деятельности обучающихся </a:t>
            </a:r>
            <a:r>
              <a:rPr sz="1650" spc="-4" dirty="0">
                <a:latin typeface="Arial"/>
                <a:cs typeface="Arial"/>
              </a:rPr>
              <a:t>и </a:t>
            </a:r>
            <a:r>
              <a:rPr sz="1650" dirty="0">
                <a:latin typeface="Arial"/>
                <a:cs typeface="Arial"/>
              </a:rPr>
              <a:t>способов </a:t>
            </a:r>
            <a:r>
              <a:rPr sz="1650" spc="-8" dirty="0">
                <a:latin typeface="Arial"/>
                <a:cs typeface="Arial"/>
              </a:rPr>
              <a:t>проверки  </a:t>
            </a:r>
            <a:r>
              <a:rPr sz="1650" spc="-11" dirty="0">
                <a:latin typeface="Arial"/>
                <a:cs typeface="Arial"/>
              </a:rPr>
              <a:t>усвоения материала, </a:t>
            </a:r>
            <a:r>
              <a:rPr sz="1650" spc="-4" dirty="0">
                <a:latin typeface="Arial"/>
                <a:cs typeface="Arial"/>
              </a:rPr>
              <a:t>словарная</a:t>
            </a:r>
            <a:r>
              <a:rPr sz="1650" spc="49" dirty="0">
                <a:latin typeface="Arial"/>
                <a:cs typeface="Arial"/>
              </a:rPr>
              <a:t> </a:t>
            </a:r>
            <a:r>
              <a:rPr sz="1650" spc="-11" dirty="0">
                <a:latin typeface="Arial"/>
                <a:cs typeface="Arial"/>
              </a:rPr>
              <a:t>работа);</a:t>
            </a:r>
            <a:endParaRPr sz="1650" dirty="0">
              <a:latin typeface="Arial"/>
              <a:cs typeface="Arial"/>
            </a:endParaRPr>
          </a:p>
          <a:p>
            <a:pPr marL="9525" marR="824389">
              <a:lnSpc>
                <a:spcPts val="1785"/>
              </a:lnSpc>
              <a:spcBef>
                <a:spcPts val="746"/>
              </a:spcBef>
              <a:buChar char="•"/>
              <a:tabLst>
                <a:tab pos="142399" algn="l"/>
              </a:tabLst>
            </a:pPr>
            <a:r>
              <a:rPr sz="1650" spc="-8" dirty="0">
                <a:latin typeface="Arial"/>
                <a:cs typeface="Arial"/>
              </a:rPr>
              <a:t>наличие системы </a:t>
            </a:r>
            <a:r>
              <a:rPr sz="1650" spc="-4" dirty="0">
                <a:latin typeface="Arial"/>
                <a:cs typeface="Arial"/>
              </a:rPr>
              <a:t>и </a:t>
            </a:r>
            <a:r>
              <a:rPr sz="1650" spc="-11" dirty="0">
                <a:latin typeface="Arial"/>
                <a:cs typeface="Arial"/>
              </a:rPr>
              <a:t>алгоритма </a:t>
            </a:r>
            <a:r>
              <a:rPr sz="1650" spc="-8" dirty="0">
                <a:latin typeface="Arial"/>
                <a:cs typeface="Arial"/>
              </a:rPr>
              <a:t>организации </a:t>
            </a:r>
            <a:r>
              <a:rPr sz="1650" spc="-11" dirty="0">
                <a:latin typeface="Arial"/>
                <a:cs typeface="Arial"/>
              </a:rPr>
              <a:t>самостоятельных работ </a:t>
            </a:r>
            <a:r>
              <a:rPr sz="1650" spc="-4" dirty="0">
                <a:latin typeface="Arial"/>
                <a:cs typeface="Arial"/>
              </a:rPr>
              <a:t>с  </a:t>
            </a:r>
            <a:r>
              <a:rPr sz="1650" spc="-15" dirty="0">
                <a:latin typeface="Arial"/>
                <a:cs typeface="Arial"/>
              </a:rPr>
              <a:t>обязательной </a:t>
            </a:r>
            <a:r>
              <a:rPr sz="1650" dirty="0">
                <a:latin typeface="Arial"/>
                <a:cs typeface="Arial"/>
              </a:rPr>
              <a:t>корректировкой </a:t>
            </a:r>
            <a:r>
              <a:rPr sz="1650" spc="-4" dirty="0">
                <a:latin typeface="Arial"/>
                <a:cs typeface="Arial"/>
              </a:rPr>
              <a:t>и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spc="-8" dirty="0">
                <a:latin typeface="Arial"/>
                <a:cs typeface="Arial"/>
              </a:rPr>
              <a:t>комментариями;</a:t>
            </a:r>
            <a:endParaRPr sz="1650" dirty="0">
              <a:latin typeface="Arial"/>
              <a:cs typeface="Arial"/>
            </a:endParaRPr>
          </a:p>
          <a:p>
            <a:pPr marL="9525" marR="178118">
              <a:lnSpc>
                <a:spcPct val="90000"/>
              </a:lnSpc>
              <a:spcBef>
                <a:spcPts val="716"/>
              </a:spcBef>
              <a:buChar char="•"/>
              <a:tabLst>
                <a:tab pos="142399" algn="l"/>
              </a:tabLst>
            </a:pPr>
            <a:r>
              <a:rPr sz="1650" spc="-8" dirty="0">
                <a:latin typeface="Arial"/>
                <a:cs typeface="Arial"/>
              </a:rPr>
              <a:t>наличие </a:t>
            </a:r>
            <a:r>
              <a:rPr sz="1650" spc="-11" dirty="0">
                <a:latin typeface="Arial"/>
                <a:cs typeface="Arial"/>
              </a:rPr>
              <a:t>пошаговой </a:t>
            </a:r>
            <a:r>
              <a:rPr sz="1650" spc="-4" dirty="0">
                <a:latin typeface="Arial"/>
                <a:cs typeface="Arial"/>
              </a:rPr>
              <a:t>инструкции, </a:t>
            </a:r>
            <a:r>
              <a:rPr sz="1650" spc="-8" dirty="0">
                <a:latin typeface="Arial"/>
                <a:cs typeface="Arial"/>
              </a:rPr>
              <a:t>прописывающей </a:t>
            </a:r>
            <a:r>
              <a:rPr sz="1650" spc="-15" dirty="0">
                <a:latin typeface="Arial"/>
                <a:cs typeface="Arial"/>
              </a:rPr>
              <a:t>последовательность  </a:t>
            </a:r>
            <a:r>
              <a:rPr sz="1650" spc="-11" dirty="0">
                <a:latin typeface="Arial"/>
                <a:cs typeface="Arial"/>
              </a:rPr>
              <a:t>выполнения </a:t>
            </a:r>
            <a:r>
              <a:rPr sz="1650" spc="-8" dirty="0">
                <a:latin typeface="Arial"/>
                <a:cs typeface="Arial"/>
              </a:rPr>
              <a:t>действий </a:t>
            </a:r>
            <a:r>
              <a:rPr sz="1650" spc="-4" dirty="0">
                <a:latin typeface="Arial"/>
                <a:cs typeface="Arial"/>
              </a:rPr>
              <a:t>с опорой на </a:t>
            </a:r>
            <a:r>
              <a:rPr sz="1650" spc="-11" dirty="0">
                <a:latin typeface="Arial"/>
                <a:cs typeface="Arial"/>
              </a:rPr>
              <a:t>наглядный материал </a:t>
            </a:r>
            <a:r>
              <a:rPr sz="1650" spc="-4" dirty="0">
                <a:latin typeface="Arial"/>
                <a:cs typeface="Arial"/>
              </a:rPr>
              <a:t>(картинки, </a:t>
            </a:r>
            <a:r>
              <a:rPr sz="1650" spc="-19" dirty="0">
                <a:latin typeface="Arial"/>
                <a:cs typeface="Arial"/>
              </a:rPr>
              <a:t>таблицы </a:t>
            </a:r>
            <a:r>
              <a:rPr sz="1650" spc="-4" dirty="0">
                <a:latin typeface="Arial"/>
                <a:cs typeface="Arial"/>
              </a:rPr>
              <a:t>и  </a:t>
            </a:r>
            <a:r>
              <a:rPr sz="1650" spc="-34" dirty="0">
                <a:latin typeface="Arial"/>
                <a:cs typeface="Arial"/>
              </a:rPr>
              <a:t>т.д.);</a:t>
            </a:r>
            <a:endParaRPr sz="1650" dirty="0">
              <a:latin typeface="Arial"/>
              <a:cs typeface="Arial"/>
            </a:endParaRPr>
          </a:p>
          <a:p>
            <a:pPr marL="9525" marR="3810">
              <a:lnSpc>
                <a:spcPts val="1785"/>
              </a:lnSpc>
              <a:spcBef>
                <a:spcPts val="773"/>
              </a:spcBef>
              <a:buChar char="•"/>
              <a:tabLst>
                <a:tab pos="142399" algn="l"/>
              </a:tabLst>
            </a:pPr>
            <a:r>
              <a:rPr sz="1650" spc="-4" dirty="0">
                <a:latin typeface="Arial"/>
                <a:cs typeface="Arial"/>
              </a:rPr>
              <a:t>применение </a:t>
            </a:r>
            <a:r>
              <a:rPr sz="1650" spc="-8" dirty="0">
                <a:latin typeface="Arial"/>
                <a:cs typeface="Arial"/>
              </a:rPr>
              <a:t>наглядных средств </a:t>
            </a:r>
            <a:r>
              <a:rPr sz="1650" spc="-4" dirty="0">
                <a:latin typeface="Arial"/>
                <a:cs typeface="Arial"/>
              </a:rPr>
              <a:t>при </a:t>
            </a:r>
            <a:r>
              <a:rPr sz="1650" spc="-11" dirty="0">
                <a:latin typeface="Arial"/>
                <a:cs typeface="Arial"/>
              </a:rPr>
              <a:t>объяснении </a:t>
            </a:r>
            <a:r>
              <a:rPr sz="1650" spc="-15" dirty="0">
                <a:latin typeface="Arial"/>
                <a:cs typeface="Arial"/>
              </a:rPr>
              <a:t>нового </a:t>
            </a:r>
            <a:r>
              <a:rPr sz="1650" spc="-11" dirty="0">
                <a:latin typeface="Arial"/>
                <a:cs typeface="Arial"/>
              </a:rPr>
              <a:t>материала, </a:t>
            </a:r>
            <a:r>
              <a:rPr sz="1650" spc="-19" dirty="0">
                <a:latin typeface="Arial"/>
                <a:cs typeface="Arial"/>
              </a:rPr>
              <a:t>переход </a:t>
            </a:r>
            <a:r>
              <a:rPr sz="1650" spc="-4" dirty="0">
                <a:latin typeface="Arial"/>
                <a:cs typeface="Arial"/>
              </a:rPr>
              <a:t>к  словесным </a:t>
            </a:r>
            <a:r>
              <a:rPr sz="1650" spc="-19" dirty="0">
                <a:latin typeface="Arial"/>
                <a:cs typeface="Arial"/>
              </a:rPr>
              <a:t>методам </a:t>
            </a:r>
            <a:r>
              <a:rPr sz="1650" spc="-15" dirty="0">
                <a:latin typeface="Arial"/>
                <a:cs typeface="Arial"/>
              </a:rPr>
              <a:t>осуществляется </a:t>
            </a:r>
            <a:r>
              <a:rPr sz="1650" spc="-11" dirty="0">
                <a:latin typeface="Arial"/>
                <a:cs typeface="Arial"/>
              </a:rPr>
              <a:t>только </a:t>
            </a:r>
            <a:r>
              <a:rPr sz="1650" spc="-4" dirty="0">
                <a:latin typeface="Arial"/>
                <a:cs typeface="Arial"/>
              </a:rPr>
              <a:t>при закреплении</a:t>
            </a:r>
            <a:r>
              <a:rPr sz="1650" spc="120" dirty="0">
                <a:latin typeface="Arial"/>
                <a:cs typeface="Arial"/>
              </a:rPr>
              <a:t> </a:t>
            </a:r>
            <a:r>
              <a:rPr sz="1650" spc="-8" dirty="0">
                <a:latin typeface="Arial"/>
                <a:cs typeface="Arial"/>
              </a:rPr>
              <a:t>знаний;</a:t>
            </a:r>
            <a:endParaRPr sz="1650" dirty="0">
              <a:latin typeface="Arial"/>
              <a:cs typeface="Arial"/>
            </a:endParaRPr>
          </a:p>
          <a:p>
            <a:pPr marL="9525" marR="300038" algn="just">
              <a:lnSpc>
                <a:spcPts val="1785"/>
              </a:lnSpc>
              <a:spcBef>
                <a:spcPts val="750"/>
              </a:spcBef>
              <a:buChar char="•"/>
              <a:tabLst>
                <a:tab pos="142399" algn="l"/>
              </a:tabLst>
            </a:pPr>
            <a:r>
              <a:rPr sz="1650" spc="-8" dirty="0">
                <a:latin typeface="Arial"/>
                <a:cs typeface="Arial"/>
              </a:rPr>
              <a:t>наличие системы заданий, </a:t>
            </a:r>
            <a:r>
              <a:rPr sz="1650" spc="-11" dirty="0">
                <a:latin typeface="Arial"/>
                <a:cs typeface="Arial"/>
              </a:rPr>
              <a:t>обеспечивающих </a:t>
            </a:r>
            <a:r>
              <a:rPr sz="1650" spc="-8" dirty="0">
                <a:latin typeface="Arial"/>
                <a:cs typeface="Arial"/>
              </a:rPr>
              <a:t>систематизацию </a:t>
            </a:r>
            <a:r>
              <a:rPr sz="1650" spc="-11" dirty="0">
                <a:latin typeface="Arial"/>
                <a:cs typeface="Arial"/>
              </a:rPr>
              <a:t>вербального  материала, </a:t>
            </a:r>
            <a:r>
              <a:rPr sz="1650" spc="-15" dirty="0">
                <a:latin typeface="Arial"/>
                <a:cs typeface="Arial"/>
              </a:rPr>
              <a:t>его </a:t>
            </a:r>
            <a:r>
              <a:rPr sz="1650" spc="-8" dirty="0">
                <a:latin typeface="Arial"/>
                <a:cs typeface="Arial"/>
              </a:rPr>
              <a:t>схематизацию, </a:t>
            </a:r>
            <a:r>
              <a:rPr sz="1650" spc="-11" dirty="0">
                <a:latin typeface="Arial"/>
                <a:cs typeface="Arial"/>
              </a:rPr>
              <a:t>перевод </a:t>
            </a:r>
            <a:r>
              <a:rPr sz="1650" spc="-4" dirty="0">
                <a:latin typeface="Arial"/>
                <a:cs typeface="Arial"/>
              </a:rPr>
              <a:t>в </a:t>
            </a:r>
            <a:r>
              <a:rPr sz="1650" spc="-15" dirty="0">
                <a:latin typeface="Arial"/>
                <a:cs typeface="Arial"/>
              </a:rPr>
              <a:t>таблицы, </a:t>
            </a:r>
            <a:r>
              <a:rPr sz="1650" spc="-8" dirty="0">
                <a:latin typeface="Arial"/>
                <a:cs typeface="Arial"/>
              </a:rPr>
              <a:t>схемы, опорные </a:t>
            </a:r>
            <a:r>
              <a:rPr sz="1650" spc="-4" dirty="0">
                <a:latin typeface="Arial"/>
                <a:cs typeface="Arial"/>
              </a:rPr>
              <a:t>тексты,  </a:t>
            </a:r>
            <a:r>
              <a:rPr sz="1650" spc="-8" dirty="0">
                <a:latin typeface="Arial"/>
                <a:cs typeface="Arial"/>
              </a:rPr>
              <a:t>глоссарий;</a:t>
            </a:r>
            <a:endParaRPr sz="1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3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4074" y="2540"/>
            <a:ext cx="6832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Санитарно-гигиенические </a:t>
            </a:r>
            <a:r>
              <a:rPr sz="3000" dirty="0"/>
              <a:t>нормы</a:t>
            </a:r>
            <a:r>
              <a:rPr sz="3000" spc="-20" dirty="0"/>
              <a:t> </a:t>
            </a:r>
            <a:r>
              <a:rPr sz="3000" dirty="0"/>
              <a:t>при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80491" y="459994"/>
            <a:ext cx="7854950" cy="5531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451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7A9799"/>
                </a:solidFill>
                <a:latin typeface="Georgia"/>
                <a:cs typeface="Georgia"/>
              </a:rPr>
              <a:t>ведении дистанционных</a:t>
            </a:r>
            <a:r>
              <a:rPr sz="3000" spc="-45" dirty="0">
                <a:solidFill>
                  <a:srgbClr val="7A9799"/>
                </a:solidFill>
                <a:latin typeface="Georgia"/>
                <a:cs typeface="Georgia"/>
              </a:rPr>
              <a:t> </a:t>
            </a:r>
            <a:r>
              <a:rPr sz="3000" spc="-5" dirty="0">
                <a:solidFill>
                  <a:srgbClr val="7A9799"/>
                </a:solidFill>
                <a:latin typeface="Georgia"/>
                <a:cs typeface="Georgia"/>
              </a:rPr>
              <a:t>занятий</a:t>
            </a:r>
            <a:endParaRPr sz="3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 dirty="0">
              <a:latin typeface="Georgia"/>
              <a:cs typeface="Georgia"/>
            </a:endParaRPr>
          </a:p>
          <a:p>
            <a:pPr marL="12700" algn="just">
              <a:lnSpc>
                <a:spcPts val="2485"/>
              </a:lnSpc>
              <a:tabLst>
                <a:tab pos="286385" algn="l"/>
              </a:tabLst>
            </a:pPr>
            <a:r>
              <a:rPr sz="1950" spc="-505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СанПиН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2.4.2821-10</a:t>
            </a:r>
            <a:r>
              <a:rPr sz="2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«Санитарно-</a:t>
            </a:r>
          </a:p>
          <a:p>
            <a:pPr marL="287020" algn="just">
              <a:lnSpc>
                <a:spcPts val="2210"/>
              </a:lnSpc>
            </a:pP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эпидемиологические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</a:t>
            </a:r>
            <a:r>
              <a:rPr sz="23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87020" algn="just">
              <a:lnSpc>
                <a:spcPts val="2210"/>
              </a:lnSpc>
            </a:pP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содержания</a:t>
            </a:r>
            <a:r>
              <a:rPr sz="23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287020" algn="just">
              <a:lnSpc>
                <a:spcPts val="2210"/>
              </a:lnSpc>
            </a:pP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</a:t>
            </a:r>
            <a:r>
              <a:rPr sz="23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нормирует</a:t>
            </a:r>
          </a:p>
          <a:p>
            <a:pPr marL="287020" algn="just">
              <a:lnSpc>
                <a:spcPts val="2485"/>
              </a:lnSpc>
            </a:pP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23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marR="800735" algn="just">
              <a:lnSpc>
                <a:spcPts val="2210"/>
              </a:lnSpc>
              <a:spcBef>
                <a:spcPts val="535"/>
              </a:spcBef>
            </a:pP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-продолжительность непрерывного использования  компьютера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жидкокристаллическим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монитором 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составляет: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 algn="just">
              <a:lnSpc>
                <a:spcPct val="100000"/>
              </a:lnSpc>
              <a:spcBef>
                <a:spcPts val="15"/>
              </a:spcBef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  <a:tab pos="3912870" algn="l"/>
              </a:tabLst>
            </a:pP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</a:t>
            </a:r>
            <a:r>
              <a:rPr sz="2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	- не более 20</a:t>
            </a:r>
            <a:r>
              <a:rPr sz="23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минут;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 algn="just">
              <a:lnSpc>
                <a:spcPct val="100000"/>
              </a:lnSpc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3-4 классов – не более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sz="23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минут;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 algn="just">
              <a:lnSpc>
                <a:spcPct val="100000"/>
              </a:lnSpc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– не более 30</a:t>
            </a:r>
            <a:r>
              <a:rPr sz="23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минут;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020" indent="-274320" algn="just">
              <a:lnSpc>
                <a:spcPct val="100000"/>
              </a:lnSpc>
              <a:buClr>
                <a:srgbClr val="D16248"/>
              </a:buClr>
              <a:buSzPct val="84782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7-11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более 35</a:t>
            </a:r>
            <a:r>
              <a:rPr sz="23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2069" indent="69850" algn="just">
              <a:lnSpc>
                <a:spcPct val="80000"/>
              </a:lnSpc>
              <a:spcBef>
                <a:spcPts val="555"/>
              </a:spcBef>
              <a:tabLst>
                <a:tab pos="1590040" algn="l"/>
              </a:tabLst>
            </a:pP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	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определяются 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</a:t>
            </a:r>
            <a:r>
              <a:rPr sz="2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</a:t>
            </a:r>
            <a:r>
              <a:rPr sz="23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401" y="990600"/>
            <a:ext cx="795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Особенности </a:t>
            </a:r>
            <a:r>
              <a:rPr spc="-10" dirty="0"/>
              <a:t>обучения </a:t>
            </a:r>
            <a:r>
              <a:rPr dirty="0"/>
              <a:t>детей с </a:t>
            </a:r>
            <a:r>
              <a:rPr spc="-5" dirty="0"/>
              <a:t>умственной</a:t>
            </a:r>
            <a:r>
              <a:rPr dirty="0"/>
              <a:t> </a:t>
            </a:r>
            <a:r>
              <a:rPr spc="-5" dirty="0"/>
              <a:t>отсталостью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94790"/>
            <a:ext cx="8288020" cy="4427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84210"/>
              <a:buFont typeface="Arial"/>
              <a:buChar char=""/>
              <a:tabLst>
                <a:tab pos="287020" algn="l"/>
              </a:tabLst>
            </a:pPr>
            <a:r>
              <a:rPr sz="1900" spc="-10" dirty="0">
                <a:latin typeface="Georgia"/>
                <a:cs typeface="Georgia"/>
              </a:rPr>
              <a:t>Дозированная </a:t>
            </a:r>
            <a:r>
              <a:rPr sz="1900" spc="-5" dirty="0">
                <a:latin typeface="Georgia"/>
                <a:cs typeface="Georgia"/>
              </a:rPr>
              <a:t>подача </a:t>
            </a:r>
            <a:r>
              <a:rPr sz="1900" spc="-10" dirty="0">
                <a:latin typeface="Georgia"/>
                <a:cs typeface="Georgia"/>
              </a:rPr>
              <a:t>учебного</a:t>
            </a:r>
            <a:r>
              <a:rPr sz="1900" spc="13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материала.</a:t>
            </a:r>
            <a:endParaRPr sz="1900" dirty="0">
              <a:latin typeface="Georgia"/>
              <a:cs typeface="Georgia"/>
            </a:endParaRPr>
          </a:p>
          <a:p>
            <a:pPr marL="287020" marR="5080" indent="-274320" algn="just">
              <a:lnSpc>
                <a:spcPct val="80100"/>
              </a:lnSpc>
              <a:spcBef>
                <a:spcPts val="455"/>
              </a:spcBef>
              <a:buClr>
                <a:srgbClr val="D16248"/>
              </a:buClr>
              <a:buSzPct val="84210"/>
              <a:buFont typeface="Arial"/>
              <a:buChar char=""/>
              <a:tabLst>
                <a:tab pos="287020" algn="l"/>
              </a:tabLst>
            </a:pPr>
            <a:r>
              <a:rPr sz="1900" spc="-5" dirty="0">
                <a:latin typeface="Georgia"/>
                <a:cs typeface="Georgia"/>
              </a:rPr>
              <a:t>Урок разбивать на этапы. </a:t>
            </a:r>
            <a:r>
              <a:rPr sz="1900" spc="-10" dirty="0">
                <a:latin typeface="Georgia"/>
                <a:cs typeface="Georgia"/>
              </a:rPr>
              <a:t>Составление </a:t>
            </a:r>
            <a:r>
              <a:rPr sz="1900" spc="-5" dirty="0">
                <a:latin typeface="Georgia"/>
                <a:cs typeface="Georgia"/>
              </a:rPr>
              <a:t>плана </a:t>
            </a:r>
            <a:r>
              <a:rPr sz="1900" spc="-10" dirty="0">
                <a:latin typeface="Georgia"/>
                <a:cs typeface="Georgia"/>
              </a:rPr>
              <a:t>урока, состоящего </a:t>
            </a:r>
            <a:r>
              <a:rPr sz="1900" spc="-5" dirty="0">
                <a:latin typeface="Georgia"/>
                <a:cs typeface="Georgia"/>
              </a:rPr>
              <a:t>из </a:t>
            </a:r>
            <a:r>
              <a:rPr sz="1900" spc="-10" dirty="0">
                <a:latin typeface="Georgia"/>
                <a:cs typeface="Georgia"/>
              </a:rPr>
              <a:t>3-х  </a:t>
            </a:r>
            <a:r>
              <a:rPr sz="1900" spc="-5" dirty="0">
                <a:latin typeface="Georgia"/>
                <a:cs typeface="Georgia"/>
              </a:rPr>
              <a:t>(не </a:t>
            </a:r>
            <a:r>
              <a:rPr sz="1900" spc="-10" dirty="0">
                <a:latin typeface="Georgia"/>
                <a:cs typeface="Georgia"/>
              </a:rPr>
              <a:t>более) этапов. Четко ему следовать. </a:t>
            </a:r>
            <a:r>
              <a:rPr sz="1900" spc="-5" dirty="0">
                <a:latin typeface="Georgia"/>
                <a:cs typeface="Georgia"/>
              </a:rPr>
              <a:t>В начале </a:t>
            </a:r>
            <a:r>
              <a:rPr sz="1900" spc="-10" dirty="0">
                <a:latin typeface="Georgia"/>
                <a:cs typeface="Georgia"/>
              </a:rPr>
              <a:t>урока </a:t>
            </a:r>
            <a:r>
              <a:rPr sz="1900" spc="-5" dirty="0">
                <a:latin typeface="Georgia"/>
                <a:cs typeface="Georgia"/>
              </a:rPr>
              <a:t>объявить план,  </a:t>
            </a:r>
            <a:r>
              <a:rPr sz="1900" spc="-10" dirty="0">
                <a:latin typeface="Georgia"/>
                <a:cs typeface="Georgia"/>
              </a:rPr>
              <a:t>ученику тоже </a:t>
            </a:r>
            <a:r>
              <a:rPr sz="1900" spc="-5" dirty="0">
                <a:latin typeface="Georgia"/>
                <a:cs typeface="Georgia"/>
              </a:rPr>
              <a:t>отправить, например по</a:t>
            </a:r>
            <a:r>
              <a:rPr sz="1900" spc="15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Skype.</a:t>
            </a:r>
            <a:endParaRPr sz="1900" dirty="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buClr>
                <a:srgbClr val="D16248"/>
              </a:buClr>
              <a:buSzPct val="84210"/>
              <a:buFont typeface="Arial"/>
              <a:buChar char=""/>
              <a:tabLst>
                <a:tab pos="287020" algn="l"/>
              </a:tabLst>
            </a:pPr>
            <a:r>
              <a:rPr sz="1900" spc="-5" dirty="0">
                <a:latin typeface="Georgia"/>
                <a:cs typeface="Georgia"/>
              </a:rPr>
              <a:t>Многократное </a:t>
            </a:r>
            <a:r>
              <a:rPr sz="1900" spc="-10" dirty="0">
                <a:latin typeface="Georgia"/>
                <a:cs typeface="Georgia"/>
              </a:rPr>
              <a:t>разнообразное </a:t>
            </a:r>
            <a:r>
              <a:rPr sz="1900" spc="-5" dirty="0">
                <a:latin typeface="Georgia"/>
                <a:cs typeface="Georgia"/>
              </a:rPr>
              <a:t>повторение </a:t>
            </a:r>
            <a:r>
              <a:rPr sz="1900" spc="-10" dirty="0">
                <a:latin typeface="Georgia"/>
                <a:cs typeface="Georgia"/>
              </a:rPr>
              <a:t>изучаемого</a:t>
            </a:r>
            <a:r>
              <a:rPr sz="1900" spc="21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материала.</a:t>
            </a:r>
            <a:endParaRPr sz="1900" dirty="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buClr>
                <a:srgbClr val="D16248"/>
              </a:buClr>
              <a:buSzPct val="84210"/>
              <a:buFont typeface="Arial"/>
              <a:buChar char=""/>
              <a:tabLst>
                <a:tab pos="287020" algn="l"/>
              </a:tabLst>
            </a:pPr>
            <a:r>
              <a:rPr sz="1900" spc="-10" dirty="0">
                <a:latin typeface="Georgia"/>
                <a:cs typeface="Georgia"/>
              </a:rPr>
              <a:t>Постоянная обратная </a:t>
            </a:r>
            <a:r>
              <a:rPr sz="1900" spc="-5" dirty="0">
                <a:latin typeface="Georgia"/>
                <a:cs typeface="Georgia"/>
              </a:rPr>
              <a:t>связь с </a:t>
            </a:r>
            <a:r>
              <a:rPr sz="1900" spc="-10" dirty="0">
                <a:latin typeface="Georgia"/>
                <a:cs typeface="Georgia"/>
              </a:rPr>
              <a:t>обучаемым</a:t>
            </a:r>
            <a:r>
              <a:rPr sz="1900" spc="18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учеником.</a:t>
            </a:r>
            <a:endParaRPr sz="1900" dirty="0">
              <a:latin typeface="Georgia"/>
              <a:cs typeface="Georgia"/>
            </a:endParaRPr>
          </a:p>
          <a:p>
            <a:pPr marL="287020" marR="1165225" indent="-274320" algn="just">
              <a:lnSpc>
                <a:spcPct val="80000"/>
              </a:lnSpc>
              <a:spcBef>
                <a:spcPts val="455"/>
              </a:spcBef>
              <a:buClr>
                <a:srgbClr val="D16248"/>
              </a:buClr>
              <a:buSzPct val="84210"/>
              <a:buFont typeface="Arial"/>
              <a:buChar char=""/>
              <a:tabLst>
                <a:tab pos="287020" algn="l"/>
              </a:tabLst>
            </a:pPr>
            <a:r>
              <a:rPr sz="1900" spc="-5" dirty="0">
                <a:latin typeface="Georgia"/>
                <a:cs typeface="Georgia"/>
              </a:rPr>
              <a:t>Включение, по </a:t>
            </a:r>
            <a:r>
              <a:rPr sz="1900" spc="-10" dirty="0">
                <a:latin typeface="Georgia"/>
                <a:cs typeface="Georgia"/>
              </a:rPr>
              <a:t>возможности, </a:t>
            </a:r>
            <a:r>
              <a:rPr sz="1900" spc="-5" dirty="0">
                <a:latin typeface="Georgia"/>
                <a:cs typeface="Georgia"/>
              </a:rPr>
              <a:t>в </a:t>
            </a:r>
            <a:r>
              <a:rPr sz="1900" spc="-10" dirty="0">
                <a:latin typeface="Georgia"/>
                <a:cs typeface="Georgia"/>
              </a:rPr>
              <a:t>учебный </a:t>
            </a:r>
            <a:r>
              <a:rPr sz="1900" spc="-5" dirty="0">
                <a:latin typeface="Georgia"/>
                <a:cs typeface="Georgia"/>
              </a:rPr>
              <a:t>процесс заданий </a:t>
            </a:r>
            <a:r>
              <a:rPr sz="1900" spc="-114" dirty="0">
                <a:latin typeface="Georgia"/>
                <a:cs typeface="Georgia"/>
              </a:rPr>
              <a:t>по  </a:t>
            </a:r>
            <a:r>
              <a:rPr sz="1900" spc="-5" dirty="0">
                <a:latin typeface="Georgia"/>
                <a:cs typeface="Georgia"/>
              </a:rPr>
              <a:t>социально- бытовой </a:t>
            </a:r>
            <a:r>
              <a:rPr sz="1900" spc="-10" dirty="0">
                <a:latin typeface="Georgia"/>
                <a:cs typeface="Georgia"/>
              </a:rPr>
              <a:t>ориентировке, </a:t>
            </a:r>
            <a:r>
              <a:rPr sz="1900" spc="-5" dirty="0">
                <a:latin typeface="Georgia"/>
                <a:cs typeface="Georgia"/>
              </a:rPr>
              <a:t>а</a:t>
            </a:r>
            <a:r>
              <a:rPr sz="1900" spc="15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также</a:t>
            </a:r>
            <a:endParaRPr sz="1900" dirty="0">
              <a:latin typeface="Georgia"/>
              <a:cs typeface="Georgia"/>
            </a:endParaRPr>
          </a:p>
          <a:p>
            <a:pPr marL="287020" algn="just">
              <a:lnSpc>
                <a:spcPts val="1825"/>
              </a:lnSpc>
            </a:pPr>
            <a:r>
              <a:rPr sz="1900" spc="-5" dirty="0">
                <a:latin typeface="Georgia"/>
                <a:cs typeface="Georgia"/>
              </a:rPr>
              <a:t>практикоориентированного</a:t>
            </a:r>
            <a:r>
              <a:rPr sz="1900" spc="5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характера.</a:t>
            </a:r>
            <a:endParaRPr sz="1900" dirty="0">
              <a:latin typeface="Georgia"/>
              <a:cs typeface="Georgia"/>
            </a:endParaRPr>
          </a:p>
          <a:p>
            <a:pPr marL="287020" marR="88900" indent="-274320">
              <a:lnSpc>
                <a:spcPts val="1820"/>
              </a:lnSpc>
              <a:spcBef>
                <a:spcPts val="445"/>
              </a:spcBef>
              <a:buClr>
                <a:srgbClr val="D16248"/>
              </a:buClr>
              <a:buSzPct val="8421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900" spc="-10" dirty="0">
                <a:latin typeface="Georgia"/>
                <a:cs typeface="Georgia"/>
              </a:rPr>
              <a:t>Речь </a:t>
            </a:r>
            <a:r>
              <a:rPr sz="1900" spc="-5" dirty="0">
                <a:latin typeface="Georgia"/>
                <a:cs typeface="Georgia"/>
              </a:rPr>
              <a:t>педагога </a:t>
            </a:r>
            <a:r>
              <a:rPr sz="1900" spc="-10" dirty="0">
                <a:latin typeface="Georgia"/>
                <a:cs typeface="Georgia"/>
              </a:rPr>
              <a:t>должна </a:t>
            </a:r>
            <a:r>
              <a:rPr sz="1900" spc="-5" dirty="0">
                <a:latin typeface="Georgia"/>
                <a:cs typeface="Georgia"/>
              </a:rPr>
              <a:t>быть </a:t>
            </a:r>
            <a:r>
              <a:rPr sz="1900" spc="-10" dirty="0">
                <a:latin typeface="Georgia"/>
                <a:cs typeface="Georgia"/>
              </a:rPr>
              <a:t>доступной, простой, </a:t>
            </a:r>
            <a:r>
              <a:rPr sz="1900" spc="-5" dirty="0">
                <a:latin typeface="Georgia"/>
                <a:cs typeface="Georgia"/>
              </a:rPr>
              <a:t>но не примитивной,  </a:t>
            </a:r>
            <a:r>
              <a:rPr sz="1900" spc="-10" dirty="0">
                <a:latin typeface="Georgia"/>
                <a:cs typeface="Georgia"/>
              </a:rPr>
              <a:t>потому что она </a:t>
            </a:r>
            <a:r>
              <a:rPr sz="1900" spc="-5" dirty="0">
                <a:latin typeface="Georgia"/>
                <a:cs typeface="Georgia"/>
              </a:rPr>
              <a:t>является </a:t>
            </a:r>
            <a:r>
              <a:rPr sz="1900" spc="-10" dirty="0">
                <a:latin typeface="Georgia"/>
                <a:cs typeface="Georgia"/>
              </a:rPr>
              <a:t>образцом для </a:t>
            </a:r>
            <a:r>
              <a:rPr sz="1900" spc="-5" dirty="0">
                <a:latin typeface="Georgia"/>
                <a:cs typeface="Georgia"/>
              </a:rPr>
              <a:t>ученика. Темп </a:t>
            </a:r>
            <a:r>
              <a:rPr sz="1900" spc="-10" dirty="0">
                <a:latin typeface="Georgia"/>
                <a:cs typeface="Georgia"/>
              </a:rPr>
              <a:t>речи </a:t>
            </a:r>
            <a:r>
              <a:rPr sz="1900" spc="-5" dirty="0">
                <a:latin typeface="Georgia"/>
                <a:cs typeface="Georgia"/>
              </a:rPr>
              <a:t>не </a:t>
            </a:r>
            <a:r>
              <a:rPr sz="1900" spc="-10" dirty="0">
                <a:latin typeface="Georgia"/>
                <a:cs typeface="Georgia"/>
              </a:rPr>
              <a:t>должен  превышать 70-80 слов </a:t>
            </a:r>
            <a:r>
              <a:rPr sz="1900" spc="-5" dirty="0">
                <a:latin typeface="Georgia"/>
                <a:cs typeface="Georgia"/>
              </a:rPr>
              <a:t>в </a:t>
            </a:r>
            <a:r>
              <a:rPr sz="1900" spc="-10" dirty="0">
                <a:latin typeface="Georgia"/>
                <a:cs typeface="Georgia"/>
              </a:rPr>
              <a:t>минуту. </a:t>
            </a:r>
            <a:r>
              <a:rPr sz="1900" spc="-5" dirty="0">
                <a:latin typeface="Georgia"/>
                <a:cs typeface="Georgia"/>
              </a:rPr>
              <a:t>Обязательно нужно </a:t>
            </a:r>
            <a:r>
              <a:rPr sz="1900" spc="-10" dirty="0">
                <a:latin typeface="Georgia"/>
                <a:cs typeface="Georgia"/>
              </a:rPr>
              <a:t>подчеркивать  </a:t>
            </a:r>
            <a:r>
              <a:rPr sz="1900" spc="-5" dirty="0">
                <a:latin typeface="Georgia"/>
                <a:cs typeface="Georgia"/>
              </a:rPr>
              <a:t>главную</a:t>
            </a:r>
            <a:r>
              <a:rPr sz="1900" spc="1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мысль.</a:t>
            </a:r>
            <a:endParaRPr sz="190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0"/>
              </a:spcBef>
              <a:buClr>
                <a:srgbClr val="D16248"/>
              </a:buClr>
              <a:buSzPct val="8421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900" spc="-10" dirty="0">
                <a:latin typeface="Georgia"/>
                <a:cs typeface="Georgia"/>
              </a:rPr>
              <a:t>При изложении важно </a:t>
            </a:r>
            <a:r>
              <a:rPr sz="1900" spc="-5" dirty="0">
                <a:latin typeface="Georgia"/>
                <a:cs typeface="Georgia"/>
              </a:rPr>
              <a:t>обращаться к </a:t>
            </a:r>
            <a:r>
              <a:rPr sz="1900" spc="-10" dirty="0">
                <a:latin typeface="Georgia"/>
                <a:cs typeface="Georgia"/>
              </a:rPr>
              <a:t>жизненному опыту</a:t>
            </a:r>
            <a:r>
              <a:rPr sz="1900" spc="28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учащегося.</a:t>
            </a:r>
            <a:endParaRPr sz="1900" dirty="0">
              <a:latin typeface="Georgia"/>
              <a:cs typeface="Georgia"/>
            </a:endParaRPr>
          </a:p>
          <a:p>
            <a:pPr marL="287020" indent="-274320">
              <a:lnSpc>
                <a:spcPts val="2050"/>
              </a:lnSpc>
              <a:buClr>
                <a:srgbClr val="D16248"/>
              </a:buClr>
              <a:buSzPct val="8421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900" spc="-5" dirty="0">
                <a:latin typeface="Georgia"/>
                <a:cs typeface="Georgia"/>
              </a:rPr>
              <a:t>Наглядного </a:t>
            </a:r>
            <a:r>
              <a:rPr sz="1900" spc="-10" dirty="0">
                <a:latin typeface="Georgia"/>
                <a:cs typeface="Georgia"/>
              </a:rPr>
              <a:t>материала </a:t>
            </a:r>
            <a:r>
              <a:rPr sz="1900" spc="-5" dirty="0">
                <a:latin typeface="Georgia"/>
                <a:cs typeface="Georgia"/>
              </a:rPr>
              <a:t>не </a:t>
            </a:r>
            <a:r>
              <a:rPr sz="1900" spc="-10" dirty="0">
                <a:latin typeface="Georgia"/>
                <a:cs typeface="Georgia"/>
              </a:rPr>
              <a:t>должно </a:t>
            </a:r>
            <a:r>
              <a:rPr sz="1900" spc="-5" dirty="0">
                <a:latin typeface="Georgia"/>
                <a:cs typeface="Georgia"/>
              </a:rPr>
              <a:t>быть </a:t>
            </a:r>
            <a:r>
              <a:rPr sz="1900" spc="-10" dirty="0">
                <a:latin typeface="Georgia"/>
                <a:cs typeface="Georgia"/>
              </a:rPr>
              <a:t>слишком</a:t>
            </a:r>
            <a:r>
              <a:rPr sz="1900" spc="20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много.</a:t>
            </a:r>
            <a:endParaRPr sz="1900" dirty="0">
              <a:latin typeface="Georgia"/>
              <a:cs typeface="Georgia"/>
            </a:endParaRPr>
          </a:p>
          <a:p>
            <a:pPr marL="287020" marR="512445">
              <a:lnSpc>
                <a:spcPts val="1820"/>
              </a:lnSpc>
              <a:spcBef>
                <a:spcPts val="215"/>
              </a:spcBef>
            </a:pPr>
            <a:r>
              <a:rPr sz="1900" spc="-5" dirty="0">
                <a:latin typeface="Georgia"/>
                <a:cs typeface="Georgia"/>
              </a:rPr>
              <a:t>Мультимедийное </a:t>
            </a:r>
            <a:r>
              <a:rPr sz="1900" spc="-10" dirty="0">
                <a:latin typeface="Georgia"/>
                <a:cs typeface="Georgia"/>
              </a:rPr>
              <a:t>сопровождение считается </a:t>
            </a:r>
            <a:r>
              <a:rPr sz="1900" spc="-5" dirty="0">
                <a:latin typeface="Georgia"/>
                <a:cs typeface="Georgia"/>
              </a:rPr>
              <a:t>полезным, однако, </a:t>
            </a:r>
            <a:r>
              <a:rPr sz="1900" spc="-10" dirty="0">
                <a:latin typeface="Georgia"/>
                <a:cs typeface="Georgia"/>
              </a:rPr>
              <a:t>на  тему может </a:t>
            </a:r>
            <a:r>
              <a:rPr sz="1900" spc="-5" dirty="0">
                <a:latin typeface="Georgia"/>
                <a:cs typeface="Georgia"/>
              </a:rPr>
              <a:t>быть не более не </a:t>
            </a:r>
            <a:r>
              <a:rPr sz="1900" spc="-10" dirty="0">
                <a:latin typeface="Georgia"/>
                <a:cs typeface="Georgia"/>
              </a:rPr>
              <a:t>более 2-3</a:t>
            </a:r>
            <a:r>
              <a:rPr sz="1900" spc="16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слайдов.</a:t>
            </a:r>
            <a:endParaRPr sz="19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143000"/>
            <a:ext cx="5160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5 </a:t>
            </a:r>
            <a:r>
              <a:rPr spc="-5" dirty="0">
                <a:latin typeface="Times New Roman"/>
                <a:cs typeface="Times New Roman"/>
              </a:rPr>
              <a:t>правил </a:t>
            </a:r>
            <a:r>
              <a:rPr dirty="0">
                <a:latin typeface="Times New Roman"/>
                <a:cs typeface="Times New Roman"/>
              </a:rPr>
              <a:t>общения с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ребенком-аутистом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209800"/>
            <a:ext cx="7822565" cy="24955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50"/>
              </a:spcBef>
              <a:buClr>
                <a:srgbClr val="D16248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dirty="0">
                <a:latin typeface="Georgia"/>
                <a:cs typeface="Georgia"/>
              </a:rPr>
              <a:t>Ровный </a:t>
            </a:r>
            <a:r>
              <a:rPr sz="2700" spc="-5" dirty="0">
                <a:latin typeface="Georgia"/>
                <a:cs typeface="Georgia"/>
              </a:rPr>
              <a:t>эмоциональный</a:t>
            </a:r>
            <a:r>
              <a:rPr sz="2700" dirty="0">
                <a:latin typeface="Georgia"/>
                <a:cs typeface="Georgia"/>
              </a:rPr>
              <a:t> фон</a:t>
            </a: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Georgia"/>
                <a:cs typeface="Georgia"/>
              </a:rPr>
              <a:t>Постановка </a:t>
            </a:r>
            <a:r>
              <a:rPr sz="2700" dirty="0">
                <a:latin typeface="Georgia"/>
                <a:cs typeface="Georgia"/>
              </a:rPr>
              <a:t>четкой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цели</a:t>
            </a: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Georgia"/>
                <a:cs typeface="Georgia"/>
              </a:rPr>
              <a:t>Использование </a:t>
            </a:r>
            <a:r>
              <a:rPr sz="2700" dirty="0">
                <a:latin typeface="Georgia"/>
                <a:cs typeface="Georgia"/>
              </a:rPr>
              <a:t>четких </a:t>
            </a:r>
            <a:r>
              <a:rPr sz="2700" spc="-5" dirty="0">
                <a:latin typeface="Georgia"/>
                <a:cs typeface="Georgia"/>
              </a:rPr>
              <a:t>структурных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фраз</a:t>
            </a:r>
          </a:p>
          <a:p>
            <a:pPr marL="527685" indent="-51562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Georgia"/>
                <a:cs typeface="Georgia"/>
              </a:rPr>
              <a:t>Использование схем, </a:t>
            </a:r>
            <a:r>
              <a:rPr sz="2700" dirty="0">
                <a:latin typeface="Georgia"/>
                <a:cs typeface="Georgia"/>
              </a:rPr>
              <a:t>опорных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картинок</a:t>
            </a:r>
            <a:endParaRPr sz="2700" dirty="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Clr>
                <a:srgbClr val="D16248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Georgia"/>
                <a:cs typeface="Georgia"/>
              </a:rPr>
              <a:t>Использование </a:t>
            </a:r>
            <a:r>
              <a:rPr sz="2700" dirty="0">
                <a:latin typeface="Georgia"/>
                <a:cs typeface="Georgia"/>
              </a:rPr>
              <a:t>письменной формы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общения</a:t>
            </a:r>
            <a:endParaRPr sz="27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-381000"/>
            <a:ext cx="7543800" cy="1450757"/>
          </a:xfrm>
        </p:spPr>
        <p:txBody>
          <a:bodyPr/>
          <a:lstStyle/>
          <a:p>
            <a:pPr algn="ctr"/>
            <a:r>
              <a:rPr lang="ru-RU" dirty="0" smtClean="0"/>
              <a:t>Обучение ребенка с РАС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95400"/>
            <a:ext cx="7543801" cy="40233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334455"/>
                </a:solidFill>
                <a:latin typeface="Museo"/>
              </a:rPr>
              <a:t>При трудностях обучения необходимо использовать различные способы адаптации учебных материалов.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4455"/>
                </a:solidFill>
                <a:latin typeface="Museo"/>
              </a:rPr>
              <a:t>В ситуациях, когда у ребенка существуют трудности понимания обращенной речи, требуется у</a:t>
            </a:r>
            <a:r>
              <a:rPr lang="ru-RU" i="1" dirty="0">
                <a:solidFill>
                  <a:srgbClr val="334455"/>
                </a:solidFill>
                <a:latin typeface="Museo"/>
              </a:rPr>
              <a:t>прощение инструкции к заданию.</a:t>
            </a:r>
            <a:endParaRPr lang="ru-RU" dirty="0">
              <a:solidFill>
                <a:srgbClr val="334455"/>
              </a:solidFill>
              <a:latin typeface="Museo"/>
            </a:endParaRPr>
          </a:p>
          <a:p>
            <a:pPr algn="just"/>
            <a:r>
              <a:rPr lang="ru-RU" dirty="0">
                <a:solidFill>
                  <a:srgbClr val="334455"/>
                </a:solidFill>
                <a:latin typeface="Museo"/>
              </a:rPr>
              <a:t>Данный прием адаптации включает: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4455"/>
                </a:solidFill>
                <a:latin typeface="Museo"/>
              </a:rPr>
              <a:t>разбивку многоступенчатой инструкции на короткие шаги в виде алгоритма;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4455"/>
                </a:solidFill>
                <a:latin typeface="Museo"/>
              </a:rPr>
              <a:t>замену сложных для понимания слов или фраз пиктограммами, на которых схематически показано, что нужно делать;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4455"/>
                </a:solidFill>
                <a:latin typeface="Museo"/>
              </a:rPr>
              <a:t>дублирование устных инструкций письменными.</a:t>
            </a:r>
          </a:p>
          <a:p>
            <a:pPr algn="just">
              <a:buFont typeface="+mj-lt"/>
              <a:buAutoNum type="arabicPeriod" startAt="2"/>
            </a:pPr>
            <a:r>
              <a:rPr lang="ru-RU" dirty="0">
                <a:solidFill>
                  <a:srgbClr val="334455"/>
                </a:solidFill>
                <a:latin typeface="Museo"/>
              </a:rPr>
              <a:t>В некоторых случаях необходимо осуществлять </a:t>
            </a:r>
            <a:r>
              <a:rPr lang="ru-RU" i="1" dirty="0">
                <a:solidFill>
                  <a:srgbClr val="334455"/>
                </a:solidFill>
                <a:latin typeface="Museo"/>
              </a:rPr>
              <a:t>индивидуальный подбор стимульных материалов,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 учитывающий ярко выраженные специфические интересы ребенка. Так, например, ученик может решать задачу не на счетных палочках, а на игрушечных машинках из любимого мультфильма; читать предложение не про маму, которая «мыла раму», а про одного из героев мультфильма.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4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ребенка с РАС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334455"/>
                </a:solidFill>
                <a:latin typeface="Museo"/>
              </a:rPr>
              <a:t>Р</a:t>
            </a:r>
            <a:r>
              <a:rPr lang="ru-RU" dirty="0" smtClean="0">
                <a:solidFill>
                  <a:srgbClr val="334455"/>
                </a:solidFill>
                <a:latin typeface="Museo"/>
              </a:rPr>
              <a:t>екомендуется 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с</a:t>
            </a:r>
            <a:r>
              <a:rPr lang="ru-RU" i="1" dirty="0">
                <a:solidFill>
                  <a:srgbClr val="334455"/>
                </a:solidFill>
                <a:latin typeface="Museo"/>
              </a:rPr>
              <a:t>окращать объем заданий при сохранении уровня их сложности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.</a:t>
            </a:r>
          </a:p>
          <a:p>
            <a:pPr algn="just"/>
            <a:r>
              <a:rPr lang="ru-RU" dirty="0">
                <a:solidFill>
                  <a:srgbClr val="334455"/>
                </a:solidFill>
                <a:latin typeface="Museo"/>
              </a:rPr>
              <a:t>Данные приемы адаптации помогут также детям с низкой скоростью письма, с повышенной утомляемостью. При изучении нового типа примеров по математике ученик может выполнить не 10 примеров, как весь класс, а только 5, что будет достаточным для отработки конкретного навыка. По русскому языку он может вместо пяти предложений списать только три, при этом выполнив в них синтаксический разбор наравне с другими учащимися класса.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4455"/>
                </a:solidFill>
                <a:latin typeface="Museo"/>
              </a:rPr>
              <a:t>Р</a:t>
            </a:r>
            <a:r>
              <a:rPr lang="ru-RU" dirty="0" smtClean="0">
                <a:solidFill>
                  <a:srgbClr val="334455"/>
                </a:solidFill>
                <a:latin typeface="Museo"/>
              </a:rPr>
              <a:t>екомендуется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 </a:t>
            </a:r>
            <a:r>
              <a:rPr lang="ru-RU" i="1" dirty="0">
                <a:solidFill>
                  <a:srgbClr val="334455"/>
                </a:solidFill>
                <a:latin typeface="Museo"/>
              </a:rPr>
              <a:t>упрощать содержание задания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, менять уровень его сложности. Например, все ученики пересказывают прочитанный текст, а ребенок с РАС подбирает к простым предложениям из этого текста, напечатанным на отдельных листочках, соответствующие картинки. На уроках математики ученик с РАС может вместо примеров на умножение многозначных чисел решить примеры с этими же числами, но только на сложение, так как этот навык уже отработан.</a:t>
            </a:r>
          </a:p>
          <a:p>
            <a:pPr algn="just"/>
            <a:r>
              <a:rPr lang="ru-RU" dirty="0" smtClean="0">
                <a:solidFill>
                  <a:srgbClr val="334455"/>
                </a:solidFill>
                <a:latin typeface="Museo"/>
              </a:rPr>
              <a:t>Для 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ребенка с РАС и задержкой психического развития задание может быть таким же, как и у всех остальных учеников, но меньшим по объему и с упрощенной наглядной инструкцией. Для ребенка же с РАС и интеллектуальными нарушениями упрощается содержание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5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228600"/>
            <a:ext cx="7543800" cy="1450757"/>
          </a:xfrm>
        </p:spPr>
        <p:txBody>
          <a:bodyPr/>
          <a:lstStyle/>
          <a:p>
            <a:r>
              <a:rPr lang="ru-RU" dirty="0" smtClean="0"/>
              <a:t>Обучение ребенка с РАС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>
                <a:solidFill>
                  <a:srgbClr val="334455"/>
                </a:solidFill>
                <a:latin typeface="Museo"/>
              </a:rPr>
              <a:t>При составлении рекомендаций по адаптации учебных заданий важно помнить о том, что:</a:t>
            </a:r>
            <a:endParaRPr lang="ru-RU" dirty="0">
              <a:solidFill>
                <a:srgbClr val="334455"/>
              </a:solidFill>
              <a:latin typeface="Museo"/>
            </a:endParaRPr>
          </a:p>
          <a:p>
            <a:pPr algn="just">
              <a:buFont typeface="+mj-lt"/>
              <a:buAutoNum type="arabicPeriod"/>
            </a:pPr>
            <a:r>
              <a:rPr lang="ru-RU" i="1" dirty="0">
                <a:solidFill>
                  <a:srgbClr val="334455"/>
                </a:solidFill>
                <a:latin typeface="Museo"/>
              </a:rPr>
              <a:t>Адаптация заданий применяется только по мере необходимости. 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В зависимости от особенностей обучающегося, адаптация может быть как минимальной, так и значительной.</a:t>
            </a:r>
          </a:p>
          <a:p>
            <a:pPr algn="just">
              <a:buFont typeface="+mj-lt"/>
              <a:buAutoNum type="arabicPeriod"/>
            </a:pPr>
            <a:r>
              <a:rPr lang="ru-RU" i="1" dirty="0">
                <a:solidFill>
                  <a:srgbClr val="334455"/>
                </a:solidFill>
                <a:latin typeface="Museo"/>
              </a:rPr>
              <a:t>Степень адаптации заданий должна постепенно ослабляться. 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Другими словами, необходимо, чтобы ребенок с РАС постепенно начал выполнять задания на одинаковых условиях со сверстниками, не имеющими ограничений по возможностям здоровья.</a:t>
            </a:r>
          </a:p>
          <a:p>
            <a:pPr algn="just">
              <a:buFont typeface="+mj-lt"/>
              <a:buAutoNum type="arabicPeriod"/>
            </a:pPr>
            <a:r>
              <a:rPr lang="ru-RU" i="1" dirty="0">
                <a:solidFill>
                  <a:srgbClr val="334455"/>
                </a:solidFill>
                <a:latin typeface="Museo"/>
              </a:rPr>
              <a:t>При использовании адаптированных заданий </a:t>
            </a:r>
            <a:r>
              <a:rPr lang="ru-RU" i="1" dirty="0" smtClean="0">
                <a:solidFill>
                  <a:srgbClr val="334455"/>
                </a:solidFill>
                <a:latin typeface="Museo"/>
              </a:rPr>
              <a:t>инструкция</a:t>
            </a:r>
            <a:r>
              <a:rPr lang="ru-RU" i="1" dirty="0">
                <a:solidFill>
                  <a:srgbClr val="334455"/>
                </a:solidFill>
                <a:latin typeface="Museo"/>
              </a:rPr>
              <a:t>, по возможности, остается для всех общей. 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Например, «спишите», «прочитайте», «решите пример» и т.п. При этом </a:t>
            </a:r>
            <a:r>
              <a:rPr lang="ru-RU" dirty="0" err="1">
                <a:solidFill>
                  <a:srgbClr val="334455"/>
                </a:solidFill>
                <a:latin typeface="Museo"/>
              </a:rPr>
              <a:t>тьютор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, который помогает </a:t>
            </a:r>
            <a:r>
              <a:rPr lang="ru-RU" dirty="0" smtClean="0">
                <a:solidFill>
                  <a:srgbClr val="334455"/>
                </a:solidFill>
                <a:latin typeface="Museo"/>
              </a:rPr>
              <a:t>ребенку, </a:t>
            </a:r>
            <a:r>
              <a:rPr lang="ru-RU" dirty="0">
                <a:solidFill>
                  <a:srgbClr val="334455"/>
                </a:solidFill>
                <a:latin typeface="Museo"/>
              </a:rPr>
              <a:t>не должен дублировать инструкции, произнесенные учителем, а пользуясь указательным жестом или частичной физической подсказкой, привлекает внимание ученика к </a:t>
            </a:r>
            <a:r>
              <a:rPr lang="ru-RU" dirty="0" smtClean="0">
                <a:solidFill>
                  <a:srgbClr val="334455"/>
                </a:solidFill>
                <a:latin typeface="Museo"/>
              </a:rPr>
              <a:t>заданию.</a:t>
            </a:r>
            <a:endParaRPr lang="ru-RU" dirty="0">
              <a:solidFill>
                <a:srgbClr val="334455"/>
              </a:solidFill>
              <a:latin typeface="Muse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8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192" y="116965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рограммные возможности компьютера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2192" y="1465751"/>
            <a:ext cx="81929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Пуск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Панель управления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специальных возможностей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в настройке параметров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тест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необходимые параметры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2456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556952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Программные возможности компьютера</a:t>
            </a:r>
          </a:p>
        </p:txBody>
      </p:sp>
      <p:pic>
        <p:nvPicPr>
          <p:cNvPr id="4" name="Объект 3" descr="C:\Users\Egor\Desktop\Егор\Безымянный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9" y="2743200"/>
            <a:ext cx="7543800" cy="36283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30504" y="1600200"/>
            <a:ext cx="778009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увеличить текст в браузере или текстовом документе требуется зажать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(расположение на клавиатуре представлено на фото) и одновременно прокрутить колесо мыши вперед.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 дистанционного образования детей с ОВЗ, детей-инвалидов в РФ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845734"/>
            <a:ext cx="8229599" cy="4402666"/>
          </a:xfr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ru-RU" sz="1600" u="sng" dirty="0"/>
              <a:t>Федеральные документы</a:t>
            </a:r>
            <a:endParaRPr lang="ru-RU" sz="1600" dirty="0"/>
          </a:p>
          <a:p>
            <a:pPr algn="just"/>
            <a:r>
              <a:rPr lang="ru-RU" sz="1600" b="1" dirty="0" smtClean="0"/>
              <a:t>Федеральный </a:t>
            </a:r>
            <a:r>
              <a:rPr lang="ru-RU" sz="1600" b="1" dirty="0"/>
              <a:t>закон от 01.01.01 г. "О социальной защите инвалидов в Российской Федерации"</a:t>
            </a:r>
            <a:endParaRPr lang="ru-RU" sz="1600" dirty="0"/>
          </a:p>
          <a:p>
            <a:pPr algn="just"/>
            <a:r>
              <a:rPr lang="ru-RU" sz="1600" dirty="0"/>
              <a:t>На основании статьи 18 Федерального закона "О социальной защите инвалидов в Российской Федерации" детям-инвалидам, по состоянию здоровья временно или постоянно не имеющим возможности посещать образовательные учреждения, с согласия их родителей должны быть созданы необходимые условия для получения образования по полной общеобразовательной или индивидуальной программе на дому.</a:t>
            </a:r>
          </a:p>
          <a:p>
            <a:pPr algn="just"/>
            <a:r>
              <a:rPr lang="ru-RU" sz="1600" b="1" dirty="0" smtClean="0"/>
              <a:t>Приказ </a:t>
            </a:r>
            <a:r>
              <a:rPr lang="ru-RU" sz="1600" b="1" dirty="0"/>
              <a:t>Министерства образования и науки от 21 сентября 2009 г. № 341.</a:t>
            </a:r>
            <a:endParaRPr lang="ru-RU" sz="1600" dirty="0"/>
          </a:p>
          <a:p>
            <a:r>
              <a:rPr lang="ru-RU" sz="1600" dirty="0" smtClean="0"/>
              <a:t>Требования </a:t>
            </a:r>
            <a:r>
              <a:rPr lang="ru-RU" sz="1600" dirty="0"/>
              <a:t>к оснащению рабочих мест для детей-инвалидов и педагогических работников, а также центров ДО детей-инвалидов компьютерным, телекоммуникационным и специальным оборудованием и программным обеспечением для организаций ДО детей-инвалидов, а также к подключению и обеспечению технического обслуживания указанных </a:t>
            </a:r>
            <a:r>
              <a:rPr lang="ru-RU" sz="1600" dirty="0" smtClean="0"/>
              <a:t>оборудования и программного обеспечения.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b="1" dirty="0"/>
              <a:t>Письмо Министерства образования и науки РФ «Методические рекомендации по организации обучения на дому детей-инвалидов с использованием дистанционных образовательных технологий» от 10 декабря 2012 № 07-832</a:t>
            </a:r>
            <a:endParaRPr lang="ru-RU" sz="1600" dirty="0"/>
          </a:p>
          <a:p>
            <a:r>
              <a:rPr lang="ru-RU" sz="1600" dirty="0"/>
              <a:t>Рекомендован к использованию опыт работы центра образования г. Москвы «Технологии обучения», даётся примерный учебный план, описываются особенности организации УВП, должностная инструкция учителя, осуществляющего ДО, выработка механизмов материального стимулирования </a:t>
            </a:r>
            <a:r>
              <a:rPr lang="ru-RU" sz="1600" dirty="0" err="1"/>
              <a:t>пеадгогов</a:t>
            </a:r>
            <a:r>
              <a:rPr lang="ru-RU" sz="1600" dirty="0"/>
              <a:t>. Некоторые документы утратили силу.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145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ИКП РАО</a:t>
            </a:r>
            <a:br>
              <a:rPr lang="ru-RU" dirty="0" smtClean="0"/>
            </a:br>
            <a:r>
              <a:rPr lang="en-US" dirty="0"/>
              <a:t>https://ikp-rao.ru</a:t>
            </a:r>
            <a:endParaRPr lang="ru-RU" dirty="0"/>
          </a:p>
        </p:txBody>
      </p:sp>
      <p:pic>
        <p:nvPicPr>
          <p:cNvPr id="2050" name="Picture 2" descr="https://ovz.edu.gov.ru/file/main-logo/835d1a9d-2166-45bf-bfce-626162bb0c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46263"/>
            <a:ext cx="546258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://ikp-rao.ru/distancionnoe-obuchenie-detej-s-ovz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yadi.sk/i/TgDsV8kA3SgP3g</a:t>
            </a:r>
            <a:r>
              <a:rPr lang="ru-RU" dirty="0" smtClean="0"/>
              <a:t> ( </a:t>
            </a:r>
            <a:r>
              <a:rPr lang="ru-RU" dirty="0" err="1" smtClean="0"/>
              <a:t>вебинар</a:t>
            </a:r>
            <a:r>
              <a:rPr lang="ru-RU" dirty="0" smtClean="0"/>
              <a:t> Шилова Т.Е.)</a:t>
            </a:r>
          </a:p>
          <a:p>
            <a:endParaRPr lang="ru-RU" dirty="0"/>
          </a:p>
        </p:txBody>
      </p:sp>
      <p:pic>
        <p:nvPicPr>
          <p:cNvPr id="3073" name="Picture 1" descr="1214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5" y="381000"/>
            <a:ext cx="17145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3535" y="38100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E53C00"/>
                </a:solidFill>
                <a:effectLst/>
                <a:latin typeface="Roboto"/>
              </a:rPr>
              <a:t>Дистанционное обучение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Roboto"/>
              </a:rPr>
              <a:t> детей с ОВЗ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Московский городской педагогический университет </a:t>
            </a:r>
            <a:r>
              <a:rPr lang="ru-RU" sz="2800" dirty="0" err="1" smtClean="0"/>
              <a:t>видеоуроки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www.youtube.com/playlist?list=PLWWMfqOdyYfjvjcIQEDxPZBIyqw6gifOx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610600" cy="4937125"/>
          </a:xfrm>
        </p:spPr>
      </p:pic>
    </p:spTree>
    <p:extLst>
      <p:ext uri="{BB962C8B-B14F-4D97-AF65-F5344CB8AC3E}">
        <p14:creationId xmlns:p14="http://schemas.microsoft.com/office/powerpoint/2010/main" val="17747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598" y="1295400"/>
            <a:ext cx="723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 Адаптивный спорт </a:t>
            </a:r>
            <a:r>
              <a:rPr lang="en-US" dirty="0">
                <a:hlinkClick r:id="rId2"/>
              </a:rPr>
              <a:t>https://autism-frc.ru/life-in-society/sports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https://www.youtube.com/channel/UCte3Rk-C15cO31zxMe2ZkGQ/featured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https://autism-frc.ru/work/programs/931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-322273"/>
            <a:ext cx="7543800" cy="1450757"/>
          </a:xfrm>
        </p:spPr>
        <p:txBody>
          <a:bodyPr/>
          <a:lstStyle/>
          <a:p>
            <a:r>
              <a:rPr lang="en-US" dirty="0"/>
              <a:t>https://autism-frc.ru</a:t>
            </a:r>
            <a:endParaRPr lang="ru-RU" dirty="0"/>
          </a:p>
        </p:txBody>
      </p:sp>
      <p:pic>
        <p:nvPicPr>
          <p:cNvPr id="4098" name="Picture 2" descr="https://contact-autism.ru/new/wp-content/uploads/2017/01/%D0%A4%D0%A0%D0%A6_transparent_nomargin-2048x646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8" y="3467008"/>
            <a:ext cx="7543800" cy="2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4800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http://www.al24.ru/wp-content/uploads/2014/08/</a:t>
            </a:r>
            <a:r>
              <a:rPr lang="ru-RU" dirty="0">
                <a:hlinkClick r:id="rId2"/>
              </a:rPr>
              <a:t>бел_11.</a:t>
            </a:r>
            <a:r>
              <a:rPr lang="en-US" dirty="0">
                <a:hlinkClick r:id="rId2"/>
              </a:rPr>
              <a:t>pdf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http://frc-tmnr.pskov.ru/site/library?category=Диагностические+материалы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" y="338786"/>
            <a:ext cx="9144000" cy="40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076"/>
            <a:ext cx="9144000" cy="57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55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454184" cy="5125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0" y="5537897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https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www.youtube.com/watch?v=TZEbgvea6eI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8270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81000"/>
            <a:ext cx="9144000" cy="4942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0" y="5943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www.youtube.com/channel/UC8uKpwJCcsShg8AmbrLEqfg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674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543800" cy="1450757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https://ikp-rao.ru/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://rosuchebnik.ru/material/klassifikatsiya-detey-s-ovz/amp/#</a:t>
            </a:r>
            <a:r>
              <a:rPr lang="en-US" dirty="0" smtClean="0">
                <a:hlinkClick r:id="rId2"/>
              </a:rPr>
              <a:t>yakor_4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https://mck72.ru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frc-blind.ru/poleznye-ssylkips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www.youtube.com/channel/UC8uKpwJCcsShg8AmbrLEqfg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4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 дистанционного образования детей с ОВЗ, детей-инвалидов в РФ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845734"/>
            <a:ext cx="8458200" cy="1735666"/>
          </a:xfrm>
          <a:gradFill>
            <a:gsLst>
              <a:gs pos="7500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1400" u="sng" dirty="0"/>
              <a:t>Федеральные документы</a:t>
            </a:r>
            <a:endParaRPr lang="ru-RU" sz="1400" dirty="0"/>
          </a:p>
          <a:p>
            <a:pPr algn="just"/>
            <a:r>
              <a:rPr lang="ru-RU" sz="1600" dirty="0"/>
              <a:t>В 2009 году в национальном проекте «Образование» появилось новое направление «Развитие дистанционного образования детей-инвалидов, нуждающихся в домашнем обучении».  </a:t>
            </a:r>
            <a:r>
              <a:rPr lang="ru-RU" sz="1600" dirty="0" smtClean="0"/>
              <a:t>Одной </a:t>
            </a:r>
            <a:r>
              <a:rPr lang="ru-RU" sz="1600" dirty="0"/>
              <a:t>из основных задач приоритетного национального проекта </a:t>
            </a:r>
            <a:r>
              <a:rPr lang="ru-RU" sz="1600" dirty="0" smtClean="0"/>
              <a:t>являлась </a:t>
            </a:r>
            <a:r>
              <a:rPr lang="ru-RU" sz="1600" dirty="0"/>
              <a:t>реализация во всех субъектах РФ программ по развитию дистанционного образования детей-инвалидов, по состоянию здоровья временно или постоянно не имеющих возможности посещать образовательные учреждения. 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endParaRPr lang="ru-RU" sz="1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2" y="3572608"/>
            <a:ext cx="8458200" cy="1837796"/>
          </a:xfrm>
          <a:prstGeom prst="rect">
            <a:avLst/>
          </a:prstGeom>
          <a:gradFill>
            <a:gsLst>
              <a:gs pos="75000">
                <a:schemeClr val="bg1">
                  <a:lumMod val="85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u="sng" dirty="0" smtClean="0"/>
              <a:t>Федеральные документы</a:t>
            </a:r>
            <a:endParaRPr lang="ru-RU" sz="1600" dirty="0" smtClean="0"/>
          </a:p>
          <a:p>
            <a:r>
              <a:rPr lang="ru-RU" sz="1600" b="1" dirty="0" smtClean="0"/>
              <a:t>Письмо Министерства образования и науки РФ «Методические рекомендации по организации обучения на дому детей-инвалидов с использованием дистанционных образовательных технологий» от 10 декабря 2012 № 07-832</a:t>
            </a:r>
            <a:endParaRPr lang="ru-RU" sz="1600" dirty="0" smtClean="0"/>
          </a:p>
          <a:p>
            <a:r>
              <a:rPr lang="ru-RU" sz="1600" dirty="0" smtClean="0"/>
              <a:t>Рекомендован к использованию опыт работы центра образования г. Москвы «Технологии обучения», даётся примерный учебный план, описываются особенности организации ОП </a:t>
            </a:r>
            <a:br>
              <a:rPr lang="ru-RU" sz="1600" dirty="0" smtClean="0"/>
            </a:b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2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 дистанционного образования детей с ОВЗ, детей-инвалидов в РФ </a:t>
            </a:r>
            <a:endParaRPr lang="ru-RU" dirty="0"/>
          </a:p>
        </p:txBody>
      </p:sp>
      <p:pic>
        <p:nvPicPr>
          <p:cNvPr id="2050" name="Picture 2" descr="http://v.900igr.net:10/datai/pedagogika/Distantsionnoe-obuchenie-detej-invalidov/0010-006-Uchebnaja-sreda-I-shk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1"/>
            <a:ext cx="9525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-</a:t>
            </a:r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://cotg.mskobr.ru</a:t>
            </a:r>
            <a:r>
              <a:rPr lang="en-US" dirty="0" smtClean="0">
                <a:hlinkClick r:id="rId2"/>
              </a:rPr>
              <a:t>/#/</a:t>
            </a:r>
            <a:endParaRPr lang="ru-RU" dirty="0" smtClean="0"/>
          </a:p>
          <a:p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cotg.mskobr.ru/show-video-album/10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v.900igr.net:10/datai/pedagogika/Distantsionnoe-obuchenie-detej-invalidov/0010-006-Uchebnaja-sreda-I-shko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34"/>
          <a:stretch/>
        </p:blipFill>
        <p:spPr bwMode="auto">
          <a:xfrm>
            <a:off x="0" y="152400"/>
            <a:ext cx="1104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78" y="24143"/>
            <a:ext cx="8763000" cy="100879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978" y="3733800"/>
            <a:ext cx="7543801" cy="356616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Каталог ресурсов: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store.temocenter.ru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/>
              </a:rPr>
              <a:t>Практика: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store.temocenter.ru/res.html?rid=6116</a:t>
            </a:r>
            <a:endParaRPr lang="ru-RU" dirty="0" smtClean="0"/>
          </a:p>
          <a:p>
            <a:r>
              <a:rPr lang="ru-RU" dirty="0" smtClean="0"/>
              <a:t>Практика:  </a:t>
            </a:r>
            <a:r>
              <a:rPr lang="en-US" dirty="0" smtClean="0"/>
              <a:t>http</a:t>
            </a:r>
            <a:r>
              <a:rPr lang="en-US" dirty="0"/>
              <a:t>://store.temocenter.ru/storage/unzip/6210/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79" y="76200"/>
            <a:ext cx="7239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2520</TotalTime>
  <Words>2169</Words>
  <Application>Microsoft Office PowerPoint</Application>
  <PresentationFormat>Экран (4:3)</PresentationFormat>
  <Paragraphs>336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Georgia</vt:lpstr>
      <vt:lpstr>Museo</vt:lpstr>
      <vt:lpstr>Roboto</vt:lpstr>
      <vt:lpstr>Times New Roman</vt:lpstr>
      <vt:lpstr>Wingdings</vt:lpstr>
      <vt:lpstr>Ретро</vt:lpstr>
      <vt:lpstr>Презентация PowerPoint</vt:lpstr>
      <vt:lpstr>Нормативно-правовое обоснование  дистанционного образования детей с  ОВЗ и детей-инвалидов</vt:lpstr>
      <vt:lpstr>Опыт дистанционного образования детей с ОВЗ, детей-инвалидов в РФ </vt:lpstr>
      <vt:lpstr>Опыт дистанционного образования детей с ОВЗ, детей-инвалидов в РФ </vt:lpstr>
      <vt:lpstr>Опыт дистанционного образования детей с ОВЗ, детей-инвалидов в РФ </vt:lpstr>
      <vt:lpstr>Опыт дистанционного образования детей с ОВЗ, детей-инвалидов в РФ </vt:lpstr>
      <vt:lpstr>Опыт дистанционного образования детей с ОВЗ, детей-инвалидов в РФ </vt:lpstr>
      <vt:lpstr>i-школа</vt:lpstr>
      <vt:lpstr>Презентация PowerPoint</vt:lpstr>
      <vt:lpstr>Опыт дистанционного образования детей с ОВЗ, детей-инвалидов в РФ </vt:lpstr>
      <vt:lpstr> 1. Дети с нарушением слуха (глухие, слабослышащие, позднооглохшие);</vt:lpstr>
      <vt:lpstr>Дети с нарушением слуха (глухие и слабослышащие)</vt:lpstr>
      <vt:lpstr>Дети с нарушением слуха (глухие и слабослышащие)</vt:lpstr>
      <vt:lpstr>Дети с нарушением слуха (глухие и слабослышащие)</vt:lpstr>
      <vt:lpstr>Презентация PowerPoint</vt:lpstr>
      <vt:lpstr>Пример  адаптирования  текста заданий</vt:lpstr>
      <vt:lpstr>Дети с нарушением зрения</vt:lpstr>
      <vt:lpstr>Дети с нарушением зрения</vt:lpstr>
      <vt:lpstr>Дети с нарушением зрения</vt:lpstr>
      <vt:lpstr>Специфика обучения слепых и слабовидящих :</vt:lpstr>
      <vt:lpstr>Дети с нарушениями  речи</vt:lpstr>
      <vt:lpstr>Дети с нарушениями  речи</vt:lpstr>
      <vt:lpstr>Дети с нарушениями речи </vt:lpstr>
      <vt:lpstr>Дети  с нарушениями речи:</vt:lpstr>
      <vt:lpstr>Дети с нарушениями опорно-двигательного аппарата</vt:lpstr>
      <vt:lpstr>Дети с нарушениями опорно-двигательного аппарата</vt:lpstr>
      <vt:lpstr>Дети с нарушением опорно-двигательного аппарата</vt:lpstr>
      <vt:lpstr>Дети с нарушением опорно-двигательного аппарата</vt:lpstr>
      <vt:lpstr>Дети с задержкой психического развития (ЗПР)</vt:lpstr>
      <vt:lpstr>Дети с задержкой психического развития (ЗПР)</vt:lpstr>
      <vt:lpstr>   с</vt:lpstr>
      <vt:lpstr>Дети с задержкой психического развития (ЗПР)</vt:lpstr>
      <vt:lpstr>Дети с умственной отсталостью (УО)</vt:lpstr>
      <vt:lpstr>Дети с умственной отсталостью (УО)</vt:lpstr>
      <vt:lpstr>Особенности организации дистанционного обучения  лиц с  выраженными ментальными нарушениями</vt:lpstr>
      <vt:lpstr>Презентация PowerPoint</vt:lpstr>
      <vt:lpstr>Дети с РАС</vt:lpstr>
      <vt:lpstr>Дети с РАС</vt:lpstr>
      <vt:lpstr>Особенности организации дистанционного обучения лиц  с выраженными ментальными нарушениями и РАС</vt:lpstr>
      <vt:lpstr>Общие рекомендации по организации учебного процесса с лицами ОВЗ и инвалидами</vt:lpstr>
      <vt:lpstr>      Общие рекомендации по организации образовательного  процесса  с лицами ОВЗ и инвалидами</vt:lpstr>
      <vt:lpstr>Санитарно-гигиенические нормы при</vt:lpstr>
      <vt:lpstr>Особенности обучения детей с умственной отсталостью</vt:lpstr>
      <vt:lpstr>5 правил общения с ребенком-аутистом</vt:lpstr>
      <vt:lpstr>Обучение ребенка с РАС</vt:lpstr>
      <vt:lpstr>Обучение ребенка с РАС</vt:lpstr>
      <vt:lpstr>Обучение ребенка с РАС</vt:lpstr>
      <vt:lpstr>Программные возможности компьютера</vt:lpstr>
      <vt:lpstr>Программные возможности компьютера</vt:lpstr>
      <vt:lpstr>Сайт ИКП РАО https://ikp-rao.ru</vt:lpstr>
      <vt:lpstr>Презентация PowerPoint</vt:lpstr>
      <vt:lpstr>Московский городской педагогический университет видеоуроки https://www.youtube.com/playlist?list=PLWWMfqOdyYfjvjcIQEDxPZBIyqw6gifOx </vt:lpstr>
      <vt:lpstr>https://autism-frc.ru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</dc:title>
  <dc:creator>Egor</dc:creator>
  <cp:lastModifiedBy>Пользователь</cp:lastModifiedBy>
  <cp:revision>59</cp:revision>
  <dcterms:created xsi:type="dcterms:W3CDTF">2020-10-04T05:29:11Z</dcterms:created>
  <dcterms:modified xsi:type="dcterms:W3CDTF">2020-11-11T10:13:41Z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2020-10-04T00:00:00Z</vt:filetime>
  </property>
</Properties>
</file>