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6"/>
  </p:notesMasterIdLst>
  <p:sldIdLst>
    <p:sldId id="269" r:id="rId4"/>
    <p:sldId id="281" r:id="rId5"/>
    <p:sldId id="282" r:id="rId6"/>
    <p:sldId id="265" r:id="rId7"/>
    <p:sldId id="266" r:id="rId8"/>
    <p:sldId id="271" r:id="rId9"/>
    <p:sldId id="272" r:id="rId10"/>
    <p:sldId id="273" r:id="rId11"/>
    <p:sldId id="270" r:id="rId12"/>
    <p:sldId id="274" r:id="rId13"/>
    <p:sldId id="275" r:id="rId14"/>
    <p:sldId id="260" r:id="rId15"/>
    <p:sldId id="256" r:id="rId16"/>
    <p:sldId id="259" r:id="rId17"/>
    <p:sldId id="257" r:id="rId18"/>
    <p:sldId id="276" r:id="rId19"/>
    <p:sldId id="277" r:id="rId20"/>
    <p:sldId id="258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8" r:id="rId31"/>
    <p:sldId id="307" r:id="rId32"/>
    <p:sldId id="278" r:id="rId33"/>
    <p:sldId id="264" r:id="rId34"/>
    <p:sldId id="30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C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7F9E9-A1DE-4BA1-8BEC-6B63D8C0C1C4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67636-FF66-4A59-808E-1CA9B226B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акт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67636-FF66-4A59-808E-1CA9B226BF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8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67636-FF66-4A59-808E-1CA9B226BF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67636-FF66-4A59-808E-1CA9B226BF7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22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Учёт знаний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67636-FF66-4A59-808E-1CA9B226BF7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863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67636-FF66-4A59-808E-1CA9B226BF7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67636-FF66-4A59-808E-1CA9B226BF7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0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5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34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42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3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2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30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76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7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99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95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14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4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preview/?filmId=303232844488196294&amp;text=&#1082;&#1072;&#1088;&#1090;&#1080;&#1085;&#1072;+&#1073;&#1086;&#1088;&#1086;&#1076;&#1080;&#1085;&#1089;&#1082;&#1072;&#1103;+&#1073;&#1080;&#1090;&#1074;&#1072;+&#1092;&#1088;&#1072;&#1085;&#1094;+&#1088;&#1091;&#1073;&#1086;&amp;path=wizard&amp;parent-reqid=1586884546109055-727989132947004960300228-production-app-host-man-web-yp-143&amp;redircnt=1586884809.1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yandex.ru/video/preview/?filmId=1686437092761555264&amp;text=&#1074;&#1080;&#1076;&#1077;&#1086;&#1091;&#1088;&#1086;&#1082;%20&#1073;&#1091;&#1082;&#1074;&#1072;%20&#1095;&amp;path=wizard&amp;parent-reqid=1587143006463554-1149412470506397193415226-production-app-host-sas-web-yp-95&amp;redircnt=1587143013.1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272807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/>
              <a:t>Из опыта организации дистанционного  образования обучающихся  с лёгкой умственной отсталостью: методические рекомендации по подготовке и проведению электронных уроков</a:t>
            </a:r>
          </a:p>
          <a:p>
            <a:endParaRPr lang="ru-RU" sz="3200" b="1" dirty="0" smtClean="0"/>
          </a:p>
          <a:p>
            <a:endParaRPr lang="ru-RU" sz="3200" b="1" dirty="0"/>
          </a:p>
          <a:p>
            <a:pPr algn="r"/>
            <a:r>
              <a:rPr lang="ru-RU" sz="2800" b="1" dirty="0" smtClean="0"/>
              <a:t>Шемятихина Т.В.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6471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5367"/>
            <a:ext cx="5616624" cy="26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29616" y="620900"/>
            <a:ext cx="5881414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Кроссворд по рассказу О. Тихомирова «Куликовская битва»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480535" y="457200"/>
            <a:ext cx="33072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71809" y="3954300"/>
            <a:ext cx="65044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 горизонтали: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Полк, поставленный Димитрием для заслона, преграды.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Исходное место для наступления войска.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Вокруг.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7</a:t>
            </a:r>
            <a:r>
              <a:rPr lang="ru-RU" dirty="0"/>
              <a:t>. Стремительное нападение.  </a:t>
            </a:r>
            <a:endParaRPr lang="ru-RU" dirty="0" smtClean="0"/>
          </a:p>
          <a:p>
            <a:r>
              <a:rPr lang="ru-RU" dirty="0" smtClean="0"/>
              <a:t>8</a:t>
            </a:r>
            <a:r>
              <a:rPr lang="ru-RU" dirty="0"/>
              <a:t>. Очередь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По вертикали: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. Полк, спрятанный для неожиданного появления, нападения.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Бой двух соперников. </a:t>
            </a:r>
            <a:r>
              <a:rPr lang="ru-RU" dirty="0" smtClean="0"/>
              <a:t>    </a:t>
            </a:r>
          </a:p>
          <a:p>
            <a:r>
              <a:rPr lang="ru-RU" dirty="0" smtClean="0"/>
              <a:t>6</a:t>
            </a:r>
            <a:r>
              <a:rPr lang="ru-RU" dirty="0"/>
              <a:t>. Битва.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55660" y="228600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Фамилия, имя</a:t>
            </a:r>
          </a:p>
        </p:txBody>
      </p:sp>
    </p:spTree>
    <p:extLst>
      <p:ext uri="{BB962C8B-B14F-4D97-AF65-F5344CB8AC3E}">
        <p14:creationId xmlns:p14="http://schemas.microsoft.com/office/powerpoint/2010/main" val="299464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Одним из самых известных художников-баталистов является Франц </a:t>
            </a:r>
            <a:r>
              <a:rPr lang="ru-RU" dirty="0" err="1"/>
              <a:t>Рубо</a:t>
            </a:r>
            <a:r>
              <a:rPr lang="ru-RU" dirty="0"/>
              <a:t>. Им создана панорама </a:t>
            </a:r>
            <a:r>
              <a:rPr lang="ru-RU" dirty="0" smtClean="0"/>
              <a:t>«Бородинская </a:t>
            </a:r>
            <a:r>
              <a:rPr lang="ru-RU" dirty="0"/>
              <a:t>битва».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Перейдите </a:t>
            </a:r>
            <a:r>
              <a:rPr lang="ru-RU" dirty="0"/>
              <a:t>по ссылке и посмотрите панораму: </a:t>
            </a:r>
            <a:endParaRPr lang="ru-RU" u="sng" dirty="0">
              <a:hlinkClick r:id="rId2"/>
            </a:endParaRPr>
          </a:p>
          <a:p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://yandex.ru/video/preview/?filmId=303232844488196294&amp;text=картина+бородинская+битва+франц+рубо&amp;path=wizard&amp;parent-reqid=1586884546109055-727989132947004960300228-production-app-host-man-web-yp-143&amp;redircnt=1586884809.1</a:t>
            </a:r>
            <a:r>
              <a:rPr lang="ru-RU" dirty="0"/>
              <a:t> </a:t>
            </a:r>
          </a:p>
          <a:p>
            <a:r>
              <a:rPr lang="ru-RU" dirty="0"/>
              <a:t>Давайте рассмотрим некоторые фрагменты этой панорамы.</a:t>
            </a:r>
          </a:p>
          <a:p>
            <a:r>
              <a:rPr lang="ru-RU" dirty="0"/>
              <a:t>( обратите внимание на множество сражающихся людей, на обмундирование, оружие солдат, на особенности пейзажа).</a:t>
            </a:r>
          </a:p>
        </p:txBody>
      </p:sp>
    </p:spTree>
    <p:extLst>
      <p:ext uri="{BB962C8B-B14F-4D97-AF65-F5344CB8AC3E}">
        <p14:creationId xmlns:p14="http://schemas.microsoft.com/office/powerpoint/2010/main" val="244766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smtClean="0"/>
              <a:t>Учёт  и  оценка   </a:t>
            </a:r>
            <a:r>
              <a:rPr lang="ru-RU" sz="6600" dirty="0" smtClean="0"/>
              <a:t>знаний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376971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8" y="143195"/>
            <a:ext cx="4335463" cy="595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Электронные папки для дистанционного обучения\Ответы\5.Бобров\21 апр. 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8" b="12364"/>
          <a:stretch/>
        </p:blipFill>
        <p:spPr bwMode="auto">
          <a:xfrm>
            <a:off x="4709370" y="1412776"/>
            <a:ext cx="4201481" cy="504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0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Электронные папки для дистанционного обучения\Ответы\5.Зинатуллин\IMG-20200518-WA00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3" t="14844" r="10606" b="16895"/>
          <a:stretch/>
        </p:blipFill>
        <p:spPr bwMode="auto">
          <a:xfrm>
            <a:off x="179513" y="623454"/>
            <a:ext cx="4254604" cy="45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Электронные папки для дистанционного обучения\Ответы\5.Иксанова\7 м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19" y="1772816"/>
            <a:ext cx="443840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8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8" y="260648"/>
            <a:ext cx="42838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980728"/>
            <a:ext cx="437537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51751" y="746702"/>
            <a:ext cx="1296144" cy="10801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109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Электронные папки для дистанционного обучения\Ответы\5.Зинатуллин\за апрель\30 апр.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96" r="6364" b="4040"/>
          <a:stretch/>
        </p:blipFill>
        <p:spPr bwMode="auto">
          <a:xfrm>
            <a:off x="179512" y="116633"/>
            <a:ext cx="426943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Электронные папки для дистанционного обучения\Ответы\5.Баширов\27 апр. 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3" t="10593" r="2661" b="7992"/>
          <a:stretch/>
        </p:blipFill>
        <p:spPr bwMode="auto">
          <a:xfrm>
            <a:off x="4572000" y="1462976"/>
            <a:ext cx="4427762" cy="509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81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Электронные папки для дистанционного обучения\Ответы\5.Баширов\17 апр. чт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7" t="18182" r="8788" b="13737"/>
          <a:stretch/>
        </p:blipFill>
        <p:spPr bwMode="auto">
          <a:xfrm>
            <a:off x="29743" y="116633"/>
            <a:ext cx="42392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Электронные папки для дистанционного обучения\Ответы\5.Бобров\IMG-20200514-WA00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r="2862" b="7273"/>
          <a:stretch/>
        </p:blipFill>
        <p:spPr bwMode="auto">
          <a:xfrm>
            <a:off x="4369010" y="2204864"/>
            <a:ext cx="4740385" cy="42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61" y="6328676"/>
            <a:ext cx="1949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Звукозапись №4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373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745015"/>
              </p:ext>
            </p:extLst>
          </p:nvPr>
        </p:nvGraphicFramePr>
        <p:xfrm>
          <a:off x="539552" y="548680"/>
          <a:ext cx="8229608" cy="22753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6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6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66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66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66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66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06900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</a:tblGrid>
              <a:tr h="206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Русский язык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13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13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14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14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16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16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17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17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21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23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23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24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24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27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27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28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28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30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7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8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12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14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15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18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19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21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22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25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26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28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29</a:t>
                      </a:r>
                      <a:endParaRPr lang="ru-RU" sz="9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Имя ученика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3/4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3/4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3/4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3/3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3/4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3/4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</a:rPr>
                        <a:t>Имя ученика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3/4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</a:rPr>
                        <a:t>Имя ученика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0/5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5-/4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</a:rPr>
                        <a:t>Имя ученика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4-/0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</a:rPr>
                        <a:t>Имя ученика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r>
                        <a:rPr lang="ru-RU" sz="900" smtClean="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</a:rPr>
                        <a:t>Имя ученика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</a:rPr>
                        <a:t>Имя ученика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Имя ученика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3--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</a:rPr>
                        <a:t>Имя ученика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3-/4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?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?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?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Имя ученика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4/4+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5/4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4/5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9698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525904"/>
              </p:ext>
            </p:extLst>
          </p:nvPr>
        </p:nvGraphicFramePr>
        <p:xfrm>
          <a:off x="539552" y="3068960"/>
          <a:ext cx="8229599" cy="22082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42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13. Прошедшее время глагола  упр. 239  240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20. Самостоятельная работа. Глагол.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27. Различ. нераспр. и распр.предлож. Упр.    263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13. Самостоятельная  работа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21. Главные члены предложения.  упр. 254.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27. Домашняя работа. Упр.   264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14. Будущее  время глагола. Упр.242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23.  Второстепенные  члены </a:t>
                      </a:r>
                      <a:r>
                        <a:rPr lang="ru-RU" sz="900" dirty="0" err="1">
                          <a:effectLst/>
                        </a:rPr>
                        <a:t>предлож</a:t>
                      </a:r>
                      <a:r>
                        <a:rPr lang="ru-RU" sz="900" dirty="0">
                          <a:effectLst/>
                        </a:rPr>
                        <a:t>. упр. 256, 257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28. </a:t>
                      </a:r>
                      <a:r>
                        <a:rPr lang="ru-RU" sz="900" dirty="0" err="1">
                          <a:effectLst/>
                        </a:rPr>
                        <a:t>Распр</a:t>
                      </a:r>
                      <a:r>
                        <a:rPr lang="ru-RU" sz="900" dirty="0">
                          <a:effectLst/>
                        </a:rPr>
                        <a:t>-е </a:t>
                      </a:r>
                      <a:r>
                        <a:rPr lang="ru-RU" sz="900" dirty="0" err="1">
                          <a:effectLst/>
                        </a:rPr>
                        <a:t>предлож</a:t>
                      </a:r>
                      <a:r>
                        <a:rPr lang="ru-RU" sz="900" dirty="0">
                          <a:effectLst/>
                        </a:rPr>
                        <a:t>. Упр.   266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14. Домашняя работа. Упр.  243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23. Домашняя работа. Упр.   258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28. Домашняя работа. Упр.   267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16. Различение глаголов  по временам. Упр. 246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24. Постановка вопр. Упр.   260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30. </a:t>
                      </a:r>
                      <a:r>
                        <a:rPr lang="ru-RU" sz="900" dirty="0" err="1">
                          <a:effectLst/>
                        </a:rPr>
                        <a:t>Однород.чл.предл</a:t>
                      </a:r>
                      <a:r>
                        <a:rPr lang="ru-RU" sz="900" dirty="0">
                          <a:effectLst/>
                        </a:rPr>
                        <a:t>. удар. Упр.   268, 269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16. Домашняя работа. Упр.  245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24.  Домашняя работа. Упр.   261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17. Закрепление знаний  о глаголе. Упр.   251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17. Домашняя работа. Упр.   252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Май 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 Дополнение предл. однород. чл.  Упр.   271, 272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18. Существительное.  Упр.   285,  288. 4 слова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25. Повторение.</a:t>
                      </a:r>
                      <a:r>
                        <a:rPr lang="ru-RU" sz="900" baseline="0" dirty="0" smtClean="0">
                          <a:effectLst/>
                        </a:rPr>
                        <a:t> Глагол.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 Предложение. Закрепление.  Упр.    274, 275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19. Прилагательное.  Упр.   292, 294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26. Повторение. Предложение.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12. Самостоятельная раб.  5  6  7  13  14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21. Прилагательное.  Упр.   293, 296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28. Повторение.. Текст.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14. Состав слова. Упр.    277, 279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22. Глагол. 5 сл  Упр.   298, 300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29. Словарный диктант.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15. Состав слова. Упр.278 280. Упр. 282 сам себе </a:t>
                      </a:r>
                      <a:r>
                        <a:rPr lang="ru-RU" sz="900" dirty="0" err="1">
                          <a:effectLst/>
                        </a:rPr>
                        <a:t>отм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29" marR="5582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47664" y="2896344"/>
            <a:ext cx="5806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/>
              <a:t>Апрель </a:t>
            </a:r>
          </a:p>
        </p:txBody>
      </p:sp>
    </p:spTree>
    <p:extLst>
      <p:ext uri="{BB962C8B-B14F-4D97-AF65-F5344CB8AC3E}">
        <p14:creationId xmlns:p14="http://schemas.microsoft.com/office/powerpoint/2010/main" val="1789464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146" y="41564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Чтение</a:t>
            </a:r>
            <a:endParaRPr lang="ru-RU" dirty="0"/>
          </a:p>
          <a:p>
            <a:pPr algn="ctr"/>
            <a:r>
              <a:rPr lang="ru-RU" b="1" dirty="0"/>
              <a:t>Урок №1 Понедельник 20 апреля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Тема: звук и буква </a:t>
            </a:r>
            <a:r>
              <a:rPr lang="ru-RU" b="1" dirty="0" err="1"/>
              <a:t>Чч</a:t>
            </a:r>
            <a:endParaRPr lang="ru-RU" dirty="0"/>
          </a:p>
          <a:p>
            <a:r>
              <a:rPr lang="ru-RU" b="1" dirty="0"/>
              <a:t>1. Знакомство со звуком «ч»</a:t>
            </a:r>
            <a:endParaRPr lang="ru-RU" dirty="0"/>
          </a:p>
          <a:p>
            <a:r>
              <a:rPr lang="ru-RU" dirty="0"/>
              <a:t>Определение звука «ч» в словах. Произнести слово </a:t>
            </a:r>
            <a:r>
              <a:rPr lang="ru-RU" dirty="0" smtClean="0"/>
              <a:t> (мама с ребёнком) и </a:t>
            </a:r>
            <a:r>
              <a:rPr lang="ru-RU" dirty="0"/>
              <a:t>узнать, есть звук или нет.</a:t>
            </a:r>
          </a:p>
        </p:txBody>
      </p:sp>
      <p:pic>
        <p:nvPicPr>
          <p:cNvPr id="3" name="Рисунок 2" descr="https://bebiklad.ru/wp-content/uploads/naydi-slova-na-bukvu-CH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12978" r="3355"/>
          <a:stretch/>
        </p:blipFill>
        <p:spPr bwMode="auto">
          <a:xfrm>
            <a:off x="1834627" y="2031325"/>
            <a:ext cx="3307788" cy="25202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53688" y="4562547"/>
            <a:ext cx="80056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</a:t>
            </a:r>
            <a:r>
              <a:rPr lang="ru-RU" dirty="0"/>
              <a:t> </a:t>
            </a:r>
            <a:r>
              <a:rPr lang="ru-RU" b="1" dirty="0"/>
              <a:t>Знакомство с   буквой </a:t>
            </a:r>
            <a:r>
              <a:rPr lang="ru-RU" b="1" dirty="0" err="1" smtClean="0"/>
              <a:t>Чч</a:t>
            </a:r>
            <a:r>
              <a:rPr lang="ru-RU" b="1" dirty="0" smtClean="0"/>
              <a:t> (называем звук отрывисто «ч». Не говорите «че»).</a:t>
            </a:r>
            <a:endParaRPr lang="ru-RU" dirty="0"/>
          </a:p>
          <a:p>
            <a:r>
              <a:rPr lang="ru-RU" dirty="0"/>
              <a:t>-Печатная буква «ч» пишется так:</a:t>
            </a:r>
          </a:p>
          <a:p>
            <a:r>
              <a:rPr lang="ru-RU" sz="5400" dirty="0"/>
              <a:t>            </a:t>
            </a:r>
            <a:r>
              <a:rPr lang="ru-RU" sz="5400" dirty="0" smtClean="0"/>
              <a:t>       </a:t>
            </a:r>
            <a:r>
              <a:rPr lang="ru-RU" sz="5400" b="1" dirty="0" smtClean="0"/>
              <a:t>Ч      </a:t>
            </a:r>
            <a:r>
              <a:rPr lang="ru-RU" sz="5400" b="1" dirty="0" err="1" smtClean="0"/>
              <a:t>ч</a:t>
            </a:r>
            <a:endParaRPr lang="ru-RU" sz="5400" dirty="0"/>
          </a:p>
          <a:p>
            <a:r>
              <a:rPr lang="ru-RU" dirty="0"/>
              <a:t>                           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большая      маленькая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24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116632"/>
            <a:ext cx="864096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РЕКОМЕНДАЦИИ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/>
              <a:t>1. Провести установочную беседу с родителями на предмет создания условий в доступной форме для дистанционного обучения.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/>
              <a:t>2. Выяснить у родителей методом опроса (по телефону) наличие средств для обучения ребенка в дистанционной форме (интернета, компьютера/планшета).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/>
              <a:t>3. Сделать заявку администрации школы на обеспечение средствами для дистанционного обучения тех учеников, которые не имеют этих средств.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/>
              <a:t>4. Наладить дистанционную связь-контакт с родителями учеников для установления дистанционного общения (</a:t>
            </a:r>
            <a:r>
              <a:rPr lang="ru-RU" sz="2000" b="1" dirty="0" err="1"/>
              <a:t>Whats</a:t>
            </a:r>
            <a:r>
              <a:rPr lang="ru-RU" sz="2000" b="1" dirty="0"/>
              <a:t> </a:t>
            </a:r>
            <a:r>
              <a:rPr lang="ru-RU" sz="2000" b="1" dirty="0" err="1"/>
              <a:t>app</a:t>
            </a:r>
            <a:r>
              <a:rPr lang="ru-RU" sz="2000" b="1" dirty="0"/>
              <a:t>, </a:t>
            </a:r>
            <a:r>
              <a:rPr lang="ru-RU" sz="2000" b="1" dirty="0" err="1"/>
              <a:t>Viber</a:t>
            </a:r>
            <a:r>
              <a:rPr lang="ru-RU" sz="2000" b="1" dirty="0"/>
              <a:t>; </a:t>
            </a:r>
            <a:r>
              <a:rPr lang="ru-RU" sz="2000" b="1" dirty="0" err="1"/>
              <a:t>Skype</a:t>
            </a:r>
            <a:r>
              <a:rPr lang="ru-RU" sz="2000" b="1" dirty="0"/>
              <a:t>, </a:t>
            </a:r>
            <a:r>
              <a:rPr lang="ru-RU" sz="2000" b="1" dirty="0" err="1"/>
              <a:t>Google</a:t>
            </a:r>
            <a:r>
              <a:rPr lang="ru-RU" sz="2000" b="1" dirty="0"/>
              <a:t> </a:t>
            </a:r>
            <a:r>
              <a:rPr lang="ru-RU" sz="2000" b="1" dirty="0" err="1"/>
              <a:t>Hangout</a:t>
            </a:r>
            <a:r>
              <a:rPr lang="ru-RU" sz="2000" b="1" dirty="0"/>
              <a:t> для оперативной связи: вопрос-ответ).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/>
              <a:t>5. Составить расписание онлайн уроков с учетом времени пользования обучающимся компьютера, с учетом их индивидуальных возможностей (10-15 мин 1 урок; всего 3- 4 основных урока). </a:t>
            </a:r>
          </a:p>
        </p:txBody>
      </p:sp>
    </p:spTree>
    <p:extLst>
      <p:ext uri="{BB962C8B-B14F-4D97-AF65-F5344CB8AC3E}">
        <p14:creationId xmlns:p14="http://schemas.microsoft.com/office/powerpoint/2010/main" val="3816436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-На что похожа буква </a:t>
            </a:r>
            <a:r>
              <a:rPr lang="ru-RU" b="1" dirty="0"/>
              <a:t>Ч</a:t>
            </a:r>
            <a:r>
              <a:rPr lang="ru-RU" dirty="0"/>
              <a:t>? (на перевёрнутый стульчик)</a:t>
            </a:r>
          </a:p>
        </p:txBody>
      </p:sp>
      <p:pic>
        <p:nvPicPr>
          <p:cNvPr id="3" name="Рисунок 2" descr="https://ds02.infourok.ru/uploads/ex/0f8d/0003cc94-21fa0934/img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0" t="26653" r="9389" b="9381"/>
          <a:stretch/>
        </p:blipFill>
        <p:spPr bwMode="auto">
          <a:xfrm>
            <a:off x="683568" y="485964"/>
            <a:ext cx="722630" cy="1027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62880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 Определение места буквы в ряду других букв.</a:t>
            </a:r>
            <a:endParaRPr lang="ru-RU" dirty="0"/>
          </a:p>
          <a:p>
            <a:r>
              <a:rPr lang="ru-RU" dirty="0"/>
              <a:t>-Посмотри, где живёт буква «ч</a:t>
            </a:r>
            <a:r>
              <a:rPr lang="ru-RU" dirty="0" smtClean="0"/>
              <a:t>». (В синем домике. Звук не поётся, не тянется, звук «ч» согласный).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323528" y="2708920"/>
            <a:ext cx="4525028" cy="3384376"/>
          </a:xfrm>
          <a:prstGeom prst="rect">
            <a:avLst/>
          </a:prstGeom>
        </p:spPr>
      </p:pic>
      <p:pic>
        <p:nvPicPr>
          <p:cNvPr id="6" name="Рисунок 5" descr="http://www.dvaporosenka.ru/images/alfavit-raskraski/bukvi-rus-alfavit1/bukvi-rus-alfavit1-25.g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7914" r="6231" b="47882"/>
          <a:stretch/>
        </p:blipFill>
        <p:spPr bwMode="auto">
          <a:xfrm>
            <a:off x="5148064" y="2708920"/>
            <a:ext cx="3600450" cy="2545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48064" y="5445224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Раскрась букву. Подумай</a:t>
            </a:r>
            <a:r>
              <a:rPr lang="ru-RU" dirty="0" smtClean="0"/>
              <a:t>, каким цветом будешь раскрашивать (синим, он не тянется).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503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88017"/>
            <a:ext cx="84249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Молодец</a:t>
            </a:r>
            <a:r>
              <a:rPr lang="ru-RU" sz="4400" b="1" dirty="0" smtClean="0">
                <a:solidFill>
                  <a:srgbClr val="FF0000"/>
                </a:solidFill>
              </a:rPr>
              <a:t>!!!</a:t>
            </a: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Просмотр  </a:t>
            </a:r>
            <a:r>
              <a:rPr lang="ru-RU" b="1" dirty="0" err="1" smtClean="0"/>
              <a:t>видеоурока</a:t>
            </a:r>
            <a:r>
              <a:rPr lang="ru-RU" b="1" dirty="0" smtClean="0"/>
              <a:t>  </a:t>
            </a:r>
            <a:r>
              <a:rPr lang="ru-RU" b="1" dirty="0"/>
              <a:t>(пройдите по ссылке)</a:t>
            </a:r>
            <a:endParaRPr lang="ru-RU" dirty="0"/>
          </a:p>
          <a:p>
            <a:r>
              <a:rPr lang="ru-RU" dirty="0"/>
              <a:t>Буква Ч</a:t>
            </a:r>
          </a:p>
          <a:p>
            <a:r>
              <a:rPr lang="ru-RU" u="sng" dirty="0">
                <a:hlinkClick r:id="rId2"/>
              </a:rPr>
              <a:t>https://yandex.ru/video/preview/?filmId=1686437092761555264&amp;text=видеоурок%20буква%20ч&amp;path=wizard&amp;parent-reqid=1587143006463554-1149412470506397193415226-production-app-host-sas-web-yp-95&amp;redircnt=1587143013.1</a:t>
            </a:r>
            <a:endParaRPr lang="ru-RU" dirty="0"/>
          </a:p>
        </p:txBody>
      </p:sp>
      <p:pic>
        <p:nvPicPr>
          <p:cNvPr id="1026" name="Picture 2" descr="https://avatars.mds.yandex.net/get-pdb/2412470/81101d7c-20b6-4df7-ad85-35b0c65ca25d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595152"/>
            <a:ext cx="1915027" cy="124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aby-news.net/images/paint3/403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07" y="1484783"/>
            <a:ext cx="1000261" cy="13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95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764989"/>
              </p:ext>
            </p:extLst>
          </p:nvPr>
        </p:nvGraphicFramePr>
        <p:xfrm>
          <a:off x="2479144" y="4005064"/>
          <a:ext cx="1059180" cy="2743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5426" y="303837"/>
            <a:ext cx="833273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Состав числа 10.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Составим домик состава числа 10. Для этого возьмём карандаши, отсчитаем 10 штук и будем их делить на 2 кучки так, как написано в домике.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1и 9 вместе будет 10.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и 8 вместе будет 10. и т.д.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показа можно взять 2 тарелки и 10 конфет. Все лишние конфеты и тарелки убрать. Ребёнок делит эти 10 конфет на две тарелки, считает, находит в «домике» соответствующую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запись.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подготовка к решению примеров, заучиванию таблицы сложения: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 smtClean="0">
                <a:latin typeface="Calibri" pitchFamily="34" charset="0"/>
                <a:cs typeface="Times New Roman" pitchFamily="18" charset="0"/>
              </a:rPr>
              <a:t>1+9=10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2+8=10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Равнобедренный треугольник 41"/>
          <p:cNvSpPr>
            <a:spLocks noChangeArrowheads="1"/>
          </p:cNvSpPr>
          <p:nvPr/>
        </p:nvSpPr>
        <p:spPr bwMode="auto">
          <a:xfrm>
            <a:off x="2298504" y="3158685"/>
            <a:ext cx="1389062" cy="87788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41775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31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2493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Составление задач по картинке и устное решение.</a:t>
            </a:r>
            <a:endParaRPr lang="ru-RU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/>
              <a:t>1)Учебник Математика 2 часть с.75 №30.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/>
              <a:t>Составить задачу по </a:t>
            </a:r>
            <a:r>
              <a:rPr lang="ru-RU" b="1" dirty="0" smtClean="0"/>
              <a:t>картинке. На </a:t>
            </a:r>
            <a:r>
              <a:rPr lang="ru-RU" b="1" dirty="0"/>
              <a:t>кустике росло 8 ягод. Улитка  съела 2 ягодки.  Сколько стало ягод на кустике</a:t>
            </a:r>
            <a:r>
              <a:rPr lang="ru-RU" b="1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r>
              <a:rPr lang="ru-RU" b="1" dirty="0" smtClean="0"/>
              <a:t>  8 – 2 = 6</a:t>
            </a:r>
            <a:endParaRPr lang="ru-RU" dirty="0"/>
          </a:p>
          <a:p>
            <a:pPr algn="just">
              <a:lnSpc>
                <a:spcPct val="150000"/>
              </a:lnSpc>
            </a:pPr>
            <a:endParaRPr lang="ru-RU" sz="800" b="1" dirty="0" smtClean="0"/>
          </a:p>
          <a:p>
            <a:pPr algn="just">
              <a:lnSpc>
                <a:spcPct val="150000"/>
              </a:lnSpc>
            </a:pPr>
            <a:r>
              <a:rPr lang="ru-RU" b="1" dirty="0" smtClean="0"/>
              <a:t>2)Рабочая </a:t>
            </a:r>
            <a:r>
              <a:rPr lang="ru-RU" b="1" dirty="0"/>
              <a:t>тетрадь 2 часть. с.24  №67 </a:t>
            </a:r>
            <a:r>
              <a:rPr lang="ru-RU" dirty="0"/>
              <a:t>письменно на странице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Составление задач, выбор решения и решение задачи. Дети просто пишут ответ, как в примере. 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/>
              <a:t>(</a:t>
            </a:r>
            <a:r>
              <a:rPr lang="ru-RU" dirty="0" smtClean="0"/>
              <a:t>Задача </a:t>
            </a:r>
            <a:r>
              <a:rPr lang="ru-RU" dirty="0"/>
              <a:t>– не история, её составляем кратко, чтобы дети не забывали главное</a:t>
            </a:r>
            <a:r>
              <a:rPr lang="ru-RU" dirty="0" smtClean="0"/>
              <a:t>.) </a:t>
            </a:r>
            <a:r>
              <a:rPr lang="ru-RU" dirty="0"/>
              <a:t>Например: 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b="1" dirty="0" smtClean="0"/>
              <a:t>В </a:t>
            </a:r>
            <a:r>
              <a:rPr lang="ru-RU" b="1" dirty="0"/>
              <a:t>вазе стояло 6 красных тюльпанов и 3 жёлтых. Сколько всего тюльпанов стояло в вазе?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/>
              <a:t>   6 + 3 = 9 </a:t>
            </a:r>
            <a:endParaRPr lang="ru-RU" b="1" dirty="0"/>
          </a:p>
          <a:p>
            <a:pPr algn="just">
              <a:lnSpc>
                <a:spcPct val="150000"/>
              </a:lnSpc>
            </a:pPr>
            <a:r>
              <a:rPr lang="ru-RU" dirty="0"/>
              <a:t> </a:t>
            </a:r>
            <a:r>
              <a:rPr lang="ru-RU" b="1" dirty="0"/>
              <a:t>В вазе стояло 9 тюльпанов. 2 тюльпана завяли. Сколько тюльпанов стало в вазе?  </a:t>
            </a:r>
            <a:endParaRPr lang="ru-RU" b="1" dirty="0" smtClean="0"/>
          </a:p>
          <a:p>
            <a:pPr algn="just">
              <a:lnSpc>
                <a:spcPct val="150000"/>
              </a:lnSpc>
            </a:pPr>
            <a:r>
              <a:rPr lang="ru-RU" b="1" dirty="0" smtClean="0"/>
              <a:t>   9 – 2 = 7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И </a:t>
            </a:r>
            <a:r>
              <a:rPr lang="ru-RU" dirty="0"/>
              <a:t>т.д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455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32856"/>
            <a:ext cx="871296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Решите </a:t>
            </a:r>
            <a:r>
              <a:rPr lang="ru-RU" dirty="0"/>
              <a:t>примеры №10.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Если Катя </a:t>
            </a:r>
            <a:r>
              <a:rPr lang="ru-RU" dirty="0"/>
              <a:t>не может сама, то вы делаете на </a:t>
            </a:r>
            <a:r>
              <a:rPr lang="ru-RU" u="sng" dirty="0"/>
              <a:t>карандашах</a:t>
            </a:r>
            <a:r>
              <a:rPr lang="ru-RU" dirty="0"/>
              <a:t>, палочках и других одинаковых предметах, а </a:t>
            </a:r>
            <a:r>
              <a:rPr lang="ru-RU" dirty="0" smtClean="0"/>
              <a:t>Катя </a:t>
            </a:r>
            <a:r>
              <a:rPr lang="ru-RU" dirty="0"/>
              <a:t>смотрит. На всех примерах </a:t>
            </a:r>
            <a:r>
              <a:rPr lang="ru-RU" dirty="0" smtClean="0"/>
              <a:t>действуйте </a:t>
            </a:r>
            <a:r>
              <a:rPr lang="ru-RU" dirty="0"/>
              <a:t>одинаково. </a:t>
            </a:r>
          </a:p>
          <a:p>
            <a:pPr>
              <a:lnSpc>
                <a:spcPct val="150000"/>
              </a:lnSpc>
            </a:pPr>
            <a:r>
              <a:rPr lang="ru-RU" u="sng" dirty="0"/>
              <a:t>Например: </a:t>
            </a:r>
            <a:r>
              <a:rPr lang="ru-RU" dirty="0"/>
              <a:t>3 + 1  показываете на пример, на цифру 3 и выкладываете 3 карандаша. Говорите «3». Далее показываете +, говорите «плюс, </a:t>
            </a:r>
            <a:r>
              <a:rPr lang="ru-RU" dirty="0" smtClean="0"/>
              <a:t>прибавить, значит, будем добавлять» </a:t>
            </a:r>
            <a:r>
              <a:rPr lang="ru-RU" dirty="0"/>
              <a:t>далее показываете 1, говорите «прибавь 1».  На столе лежит 3 и 1 карандаш. Ещё раз покажите «три прибавили один, считай, сколько стало вместе». Только после того, как </a:t>
            </a:r>
            <a:r>
              <a:rPr lang="ru-RU" dirty="0" smtClean="0"/>
              <a:t>Катя </a:t>
            </a:r>
            <a:r>
              <a:rPr lang="ru-RU" dirty="0"/>
              <a:t>пересчитает вместе, записать =4.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Один </a:t>
            </a:r>
            <a:r>
              <a:rPr lang="ru-RU" dirty="0"/>
              <a:t>и тот же алгоритм сохраните на другие примеры. Только на сложение.</a:t>
            </a:r>
          </a:p>
        </p:txBody>
      </p:sp>
      <p:pic>
        <p:nvPicPr>
          <p:cNvPr id="3" name="Рисунок 2" descr="http://109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8" t="81108" r="43208" b="5509"/>
          <a:stretch/>
        </p:blipFill>
        <p:spPr bwMode="auto">
          <a:xfrm>
            <a:off x="395536" y="260648"/>
            <a:ext cx="4320480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7772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Закрепляем понятие «слоги с </a:t>
            </a:r>
            <a:r>
              <a:rPr lang="ru-RU" sz="2400" dirty="0" smtClean="0"/>
              <a:t>«ё» </a:t>
            </a:r>
            <a:r>
              <a:rPr lang="ru-RU" sz="2400" dirty="0"/>
              <a:t>читаются </a:t>
            </a:r>
            <a:r>
              <a:rPr lang="ru-RU" sz="2400" u="sng" dirty="0"/>
              <a:t>мягко</a:t>
            </a:r>
            <a:r>
              <a:rPr lang="ru-RU" sz="2400" dirty="0"/>
              <a:t>».</a:t>
            </a:r>
          </a:p>
          <a:p>
            <a:pPr algn="just"/>
            <a:r>
              <a:rPr lang="ru-RU" sz="2400" dirty="0"/>
              <a:t>Чтобы прочитать </a:t>
            </a:r>
            <a:r>
              <a:rPr lang="ru-RU" sz="2400" u="sng" dirty="0"/>
              <a:t>мягко</a:t>
            </a:r>
            <a:r>
              <a:rPr lang="ru-RU" sz="2400" dirty="0"/>
              <a:t>, надо приподнять язычок и прижать его к </a:t>
            </a:r>
            <a:r>
              <a:rPr lang="ru-RU" sz="2400" dirty="0" smtClean="0"/>
              <a:t>нёбу  (</a:t>
            </a:r>
            <a:r>
              <a:rPr lang="ru-RU" sz="2400" dirty="0" err="1" smtClean="0"/>
              <a:t>нё</a:t>
            </a:r>
            <a:r>
              <a:rPr lang="ru-RU" sz="2400" dirty="0" smtClean="0"/>
              <a:t>). </a:t>
            </a:r>
          </a:p>
          <a:p>
            <a:pPr algn="just"/>
            <a:r>
              <a:rPr lang="ru-RU" sz="2400" dirty="0"/>
              <a:t>Чтобы прочитать </a:t>
            </a:r>
            <a:r>
              <a:rPr lang="ru-RU" sz="2400" u="sng" dirty="0"/>
              <a:t>мягко</a:t>
            </a:r>
            <a:r>
              <a:rPr lang="ru-RU" sz="2400" dirty="0"/>
              <a:t>, надо </a:t>
            </a:r>
            <a:r>
              <a:rPr lang="ru-RU" sz="2400" dirty="0" smtClean="0"/>
              <a:t>сжать плотнее губки (</a:t>
            </a:r>
            <a:r>
              <a:rPr lang="ru-RU" sz="2400" dirty="0" err="1" smtClean="0"/>
              <a:t>мё</a:t>
            </a:r>
            <a:r>
              <a:rPr lang="ru-RU" sz="2400" dirty="0"/>
              <a:t>).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Затем читаем, прижимая плотнее язычок, губки (Чтобы прочитать прямые слоги (</a:t>
            </a:r>
            <a:r>
              <a:rPr lang="ru-RU" sz="2400" dirty="0" err="1"/>
              <a:t>мё</a:t>
            </a:r>
            <a:r>
              <a:rPr lang="ru-RU" sz="2400" dirty="0"/>
              <a:t>, </a:t>
            </a:r>
            <a:r>
              <a:rPr lang="ru-RU" sz="2400" dirty="0" err="1"/>
              <a:t>лё</a:t>
            </a:r>
            <a:r>
              <a:rPr lang="ru-RU" sz="2400" dirty="0"/>
              <a:t>, </a:t>
            </a:r>
            <a:r>
              <a:rPr lang="ru-RU" sz="2400" dirty="0" err="1"/>
              <a:t>тё</a:t>
            </a:r>
            <a:r>
              <a:rPr lang="ru-RU" sz="2400" dirty="0"/>
              <a:t>, </a:t>
            </a:r>
            <a:r>
              <a:rPr lang="ru-RU" sz="2400" dirty="0" err="1"/>
              <a:t>вё</a:t>
            </a:r>
            <a:r>
              <a:rPr lang="ru-RU" sz="2400" dirty="0"/>
              <a:t> и т.д.) надо сначала сложить губки в кружок, приготовить их к произношению звука </a:t>
            </a:r>
            <a:r>
              <a:rPr lang="ru-RU" sz="2400" dirty="0" smtClean="0"/>
              <a:t>«ё», </a:t>
            </a:r>
            <a:r>
              <a:rPr lang="ru-RU" sz="2400" dirty="0"/>
              <a:t>потом произнести вместе с согласным: </a:t>
            </a:r>
            <a:r>
              <a:rPr lang="ru-RU" sz="2400" dirty="0" err="1"/>
              <a:t>мё</a:t>
            </a:r>
            <a:r>
              <a:rPr lang="ru-RU" sz="2400" dirty="0"/>
              <a:t>  </a:t>
            </a:r>
            <a:r>
              <a:rPr lang="ru-RU" sz="2400" dirty="0" err="1"/>
              <a:t>лё</a:t>
            </a:r>
            <a:r>
              <a:rPr lang="ru-RU" sz="2400" dirty="0"/>
              <a:t>  </a:t>
            </a:r>
            <a:r>
              <a:rPr lang="ru-RU" sz="2400" dirty="0" err="1"/>
              <a:t>тё</a:t>
            </a:r>
            <a:r>
              <a:rPr lang="ru-RU" sz="2400" dirty="0"/>
              <a:t>  и т.д.).</a:t>
            </a:r>
          </a:p>
          <a:p>
            <a:pPr algn="just"/>
            <a:r>
              <a:rPr lang="ru-RU" sz="2400" dirty="0"/>
              <a:t> </a:t>
            </a:r>
            <a:r>
              <a:rPr lang="ru-RU" sz="2400" dirty="0" smtClean="0"/>
              <a:t>Читаем строчку:</a:t>
            </a:r>
            <a:endParaRPr lang="ru-RU" sz="2400" dirty="0"/>
          </a:p>
          <a:p>
            <a:pPr algn="just"/>
            <a:r>
              <a:rPr lang="ru-RU" sz="3200" dirty="0"/>
              <a:t>ё  </a:t>
            </a:r>
            <a:r>
              <a:rPr lang="ru-RU" sz="3200" dirty="0" err="1"/>
              <a:t>нё</a:t>
            </a:r>
            <a:r>
              <a:rPr lang="ru-RU" sz="3200" dirty="0"/>
              <a:t>   </a:t>
            </a:r>
            <a:r>
              <a:rPr lang="ru-RU" sz="3200" dirty="0" err="1"/>
              <a:t>лё</a:t>
            </a:r>
            <a:r>
              <a:rPr lang="ru-RU" sz="3200" dirty="0"/>
              <a:t>    </a:t>
            </a:r>
            <a:r>
              <a:rPr lang="ru-RU" sz="3200" dirty="0" err="1"/>
              <a:t>тё</a:t>
            </a:r>
            <a:r>
              <a:rPr lang="ru-RU" sz="3200" dirty="0"/>
              <a:t>    </a:t>
            </a:r>
            <a:r>
              <a:rPr lang="ru-RU" sz="3200" dirty="0" err="1"/>
              <a:t>мё</a:t>
            </a:r>
            <a:r>
              <a:rPr lang="ru-RU" sz="3200" dirty="0"/>
              <a:t>    </a:t>
            </a:r>
            <a:r>
              <a:rPr lang="ru-RU" sz="3200" dirty="0" err="1"/>
              <a:t>дё</a:t>
            </a:r>
            <a:endParaRPr lang="ru-RU" sz="3200" dirty="0"/>
          </a:p>
          <a:p>
            <a:pPr algn="just"/>
            <a:r>
              <a:rPr lang="ru-RU" sz="3200" dirty="0"/>
              <a:t>ё  сё    </a:t>
            </a:r>
            <a:r>
              <a:rPr lang="ru-RU" sz="3200" dirty="0" err="1"/>
              <a:t>рё</a:t>
            </a:r>
            <a:r>
              <a:rPr lang="ru-RU" sz="3200" dirty="0"/>
              <a:t>    </a:t>
            </a:r>
            <a:r>
              <a:rPr lang="ru-RU" sz="3200" dirty="0" err="1"/>
              <a:t>вё</a:t>
            </a:r>
            <a:r>
              <a:rPr lang="ru-RU" sz="3200" dirty="0"/>
              <a:t>    </a:t>
            </a:r>
            <a:r>
              <a:rPr lang="ru-RU" sz="3200" dirty="0" err="1"/>
              <a:t>зё</a:t>
            </a:r>
            <a:r>
              <a:rPr lang="ru-RU" sz="3200" dirty="0"/>
              <a:t>    </a:t>
            </a:r>
            <a:r>
              <a:rPr lang="ru-RU" sz="3200" dirty="0" err="1"/>
              <a:t>бё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3856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0403" y="66253"/>
            <a:ext cx="8345461" cy="419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Русский язык (письмо)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Урок №1 четверг 14 мая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Тема. Письменная буква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Ээ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Буква изолированно и в соединении с другими буквами.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Демонстрация письменного образа буквы.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Рассмотреть букву, сравнить с другими. Посмотреть направление письма по стрелкам.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Обвести её пальчиком сначала рука в руке по способу написания, потом ребёнок обводит самостоятельно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3" name="Рисунок 27" descr="https://ds03.infourok.ru/uploads/ex/12c0/00020e8f-c3a25088/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8"/>
          <a:stretch>
            <a:fillRect/>
          </a:stretch>
        </p:blipFill>
        <p:spPr bwMode="auto">
          <a:xfrm>
            <a:off x="2696522" y="4293096"/>
            <a:ext cx="3197783" cy="23085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16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750" y="26541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 smtClean="0"/>
              <a:t>2. Письмо </a:t>
            </a:r>
            <a:r>
              <a:rPr lang="ru-RU" b="1" dirty="0"/>
              <a:t>буквы </a:t>
            </a:r>
            <a:r>
              <a:rPr lang="ru-RU" b="1" dirty="0" err="1"/>
              <a:t>Ээ</a:t>
            </a:r>
            <a:r>
              <a:rPr lang="ru-RU" b="1" dirty="0"/>
              <a:t> изолированно. </a:t>
            </a:r>
            <a:r>
              <a:rPr lang="ru-RU" dirty="0"/>
              <a:t>С.21 </a:t>
            </a:r>
            <a:r>
              <a:rPr lang="ru-RU" b="1" dirty="0"/>
              <a:t>Пропись №3 </a:t>
            </a:r>
            <a:r>
              <a:rPr lang="ru-RU" dirty="0"/>
              <a:t> </a:t>
            </a:r>
            <a:endParaRPr lang="ru-RU" dirty="0" smtClean="0"/>
          </a:p>
          <a:p>
            <a:pPr lvl="0">
              <a:lnSpc>
                <a:spcPct val="150000"/>
              </a:lnSpc>
            </a:pPr>
            <a:r>
              <a:rPr lang="ru-RU" dirty="0" smtClean="0"/>
              <a:t>Напишем </a:t>
            </a:r>
            <a:r>
              <a:rPr lang="ru-RU" dirty="0"/>
              <a:t>её несколько раз в воздухе пальчиком, потом начинаем писать в прописях. Смотрите внимательно, чтобы не выходить за линеечки.</a:t>
            </a:r>
          </a:p>
          <a:p>
            <a:pPr lvl="0">
              <a:lnSpc>
                <a:spcPct val="150000"/>
              </a:lnSpc>
            </a:pPr>
            <a:r>
              <a:rPr lang="ru-RU" b="1" dirty="0" smtClean="0"/>
              <a:t>3. Письмо </a:t>
            </a:r>
            <a:r>
              <a:rPr lang="ru-RU" b="1" dirty="0"/>
              <a:t>буквы Э </a:t>
            </a:r>
            <a:r>
              <a:rPr lang="ru-RU" b="1" dirty="0" err="1"/>
              <a:t>э</a:t>
            </a:r>
            <a:r>
              <a:rPr lang="ru-RU" b="1" dirty="0"/>
              <a:t> в соединении с другими.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Способы соединения:  у буквы «э» есть ножка впереди, а нет ножки сзади, поэтому мы дописываем ножку-палочку (</a:t>
            </a:r>
            <a:r>
              <a:rPr lang="ru-RU" dirty="0" err="1"/>
              <a:t>эт</a:t>
            </a:r>
            <a:r>
              <a:rPr lang="ru-RU" dirty="0"/>
              <a:t>, </a:t>
            </a:r>
            <a:r>
              <a:rPr lang="ru-RU" dirty="0" smtClean="0"/>
              <a:t>эл).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Сначала </a:t>
            </a:r>
            <a:r>
              <a:rPr lang="ru-RU" b="1" u="sng" dirty="0"/>
              <a:t>обязательно читаем</a:t>
            </a:r>
            <a:r>
              <a:rPr lang="ru-RU" dirty="0"/>
              <a:t> то, что будем писать.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Сравниваем буквы э с    Э </a:t>
            </a:r>
            <a:r>
              <a:rPr lang="ru-RU" dirty="0" smtClean="0"/>
              <a:t>С   </a:t>
            </a:r>
          </a:p>
          <a:p>
            <a:pPr lvl="0">
              <a:lnSpc>
                <a:spcPct val="150000"/>
              </a:lnSpc>
            </a:pPr>
            <a:endParaRPr lang="ru-RU" dirty="0"/>
          </a:p>
          <a:p>
            <a:pPr lvl="0">
              <a:lnSpc>
                <a:spcPct val="150000"/>
              </a:lnSpc>
            </a:pPr>
            <a:endParaRPr lang="ru-RU" dirty="0"/>
          </a:p>
          <a:p>
            <a:pPr lvl="0">
              <a:lnSpc>
                <a:spcPct val="150000"/>
              </a:lnSpc>
            </a:pPr>
            <a:r>
              <a:rPr lang="ru-RU" dirty="0"/>
              <a:t>Списывание слов: это  эти   эта  эскимо   Эдик   Эля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Если ученик не может списать, то он только обводит аккуратно, ведя ручкой по ходу письма, а не хаотично.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ru-RU" b="1" dirty="0" smtClean="0"/>
              <a:t>4. Итог</a:t>
            </a:r>
            <a:r>
              <a:rPr lang="ru-RU" b="1" dirty="0"/>
              <a:t>. </a:t>
            </a:r>
            <a:endParaRPr lang="ru-RU" dirty="0"/>
          </a:p>
        </p:txBody>
      </p:sp>
      <p:pic>
        <p:nvPicPr>
          <p:cNvPr id="3" name="Рисунок 2" descr="C:\Users\Татьяна\Desktop\Школа 2019-20\2.Уроки\1а\1.Обучение грамоте\1.а Букварь\Пропись 3\2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8" t="50000" r="43013" b="41966"/>
          <a:stretch/>
        </p:blipFill>
        <p:spPr bwMode="auto">
          <a:xfrm>
            <a:off x="4427984" y="2589850"/>
            <a:ext cx="1085591" cy="8368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Рисунок 3" descr="C:\Users\Татьяна\Desktop\Школа 2019-20\2.Уроки\1а\1.Обучение грамоте\1.а Букварь\Пропись 3\2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40377" r="77535" b="53445"/>
          <a:stretch/>
        </p:blipFill>
        <p:spPr bwMode="auto">
          <a:xfrm>
            <a:off x="2843362" y="2577274"/>
            <a:ext cx="1368152" cy="8078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Рисунок 4" descr="C:\Users\Татьяна\Desktop\Школа 2019-20\2.Уроки\1а\1.Обучение грамоте\1.а Букварь\Пропись 3\2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t="27312" r="61726" b="58916"/>
          <a:stretch/>
        </p:blipFill>
        <p:spPr bwMode="auto">
          <a:xfrm>
            <a:off x="3304041" y="3861048"/>
            <a:ext cx="1814946" cy="1080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9917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2" name="Рисунок 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r="12247"/>
          <a:stretch/>
        </p:blipFill>
        <p:spPr bwMode="auto">
          <a:xfrm>
            <a:off x="360218" y="259717"/>
            <a:ext cx="4031674" cy="376996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5038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5" name="Рисунок 18" descr="https://i.pinimg.com/originals/2e/01/97/2e0197efeba5a90c8558c81dca2610d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4149080"/>
            <a:ext cx="4031674" cy="234178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a4files.ru/content/uploads/2019/08/1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t="3842" r="7348" b="50739"/>
          <a:stretch/>
        </p:blipFill>
        <p:spPr bwMode="auto">
          <a:xfrm>
            <a:off x="5076056" y="262243"/>
            <a:ext cx="3446145" cy="2618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29663" y="2880983"/>
            <a:ext cx="894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чай</a:t>
            </a:r>
            <a:endParaRPr lang="ru-RU" sz="3600" dirty="0"/>
          </a:p>
        </p:txBody>
      </p:sp>
      <p:pic>
        <p:nvPicPr>
          <p:cNvPr id="9" name="Рисунок 8" descr="C:\Users\Татьяна\Desktop\Школа 2019-20\2.Уроки\1а\1.Обучение грамоте\1.а Букварь\Пропись 3\1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2" t="17150" r="2089" b="65110"/>
          <a:stretch/>
        </p:blipFill>
        <p:spPr bwMode="auto">
          <a:xfrm>
            <a:off x="5395911" y="3539178"/>
            <a:ext cx="3162300" cy="1714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Нашивка 9"/>
          <p:cNvSpPr/>
          <p:nvPr/>
        </p:nvSpPr>
        <p:spPr>
          <a:xfrm rot="5400000">
            <a:off x="5516994" y="3857135"/>
            <a:ext cx="142875" cy="1606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58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loud.prezentacii.org/19/04/139542/images/screen32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55" t="14489" r="19132"/>
          <a:stretch/>
        </p:blipFill>
        <p:spPr bwMode="auto">
          <a:xfrm>
            <a:off x="2915816" y="249289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-Назови, какую букву мы сегодня выучили (ребёнок называет </a:t>
            </a:r>
            <a:r>
              <a:rPr lang="ru-RU" sz="2000" dirty="0" smtClean="0"/>
              <a:t>сам, вспоминает название)</a:t>
            </a:r>
            <a:endParaRPr lang="ru-RU" sz="2000" dirty="0"/>
          </a:p>
          <a:p>
            <a:r>
              <a:rPr lang="ru-RU" sz="2000" dirty="0"/>
              <a:t>-</a:t>
            </a:r>
            <a:r>
              <a:rPr lang="ru-RU" sz="2000" b="1" u="sng" dirty="0"/>
              <a:t>Назови</a:t>
            </a:r>
            <a:r>
              <a:rPr lang="ru-RU" sz="2000" dirty="0"/>
              <a:t> эти буквы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09112"/>
              </p:ext>
            </p:extLst>
          </p:nvPr>
        </p:nvGraphicFramePr>
        <p:xfrm>
          <a:off x="611560" y="1268760"/>
          <a:ext cx="7776864" cy="7920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ц   с   ж   ч   ш   ё   и   ц    е   ц    п   ч   ю   ц   я   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37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332656"/>
            <a:ext cx="8640960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/>
              <a:t>6</a:t>
            </a:r>
            <a:r>
              <a:rPr lang="ru-RU" sz="2000" b="1" dirty="0"/>
              <a:t>. Составить файлы – задания для текущего обучения (серии, карточки) для обучающихся по основным предметам (урокам).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/>
              <a:t>7. Составить файлы-задания для контроля усвоенного программного материала.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/>
              <a:t>8. Составить файл-задание для самостоятельной работы (или с родителем).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/>
              <a:t>9. Довести до сведения родителей (</a:t>
            </a:r>
            <a:r>
              <a:rPr lang="ru-RU" sz="2000" b="1" dirty="0" err="1"/>
              <a:t>Whats</a:t>
            </a:r>
            <a:r>
              <a:rPr lang="ru-RU" sz="2000" b="1" dirty="0"/>
              <a:t> </a:t>
            </a:r>
            <a:r>
              <a:rPr lang="ru-RU" sz="2000" b="1" dirty="0" err="1"/>
              <a:t>app</a:t>
            </a:r>
            <a:r>
              <a:rPr lang="ru-RU" sz="2000" b="1" dirty="0"/>
              <a:t>, </a:t>
            </a:r>
            <a:r>
              <a:rPr lang="ru-RU" sz="2000" b="1" dirty="0" err="1"/>
              <a:t>Viber</a:t>
            </a:r>
            <a:r>
              <a:rPr lang="ru-RU" sz="2000" b="1" dirty="0"/>
              <a:t>) задания для обучающихся.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/>
              <a:t>10. Дать родителям рекомендации по закреплению программного материала в жизненных ситуациях, близких к опыту ребенка.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/>
              <a:t>11. Дать рекомендации родителям по использованию эффективных способов обучения детей в случаях трудностей объяснения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2901365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r="5845" b="28977"/>
          <a:stretch/>
        </p:blipFill>
        <p:spPr bwMode="auto">
          <a:xfrm>
            <a:off x="107504" y="188640"/>
            <a:ext cx="4554103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7646" r="3706" b="11674"/>
          <a:stretch/>
        </p:blipFill>
        <p:spPr bwMode="auto">
          <a:xfrm>
            <a:off x="4831564" y="1484784"/>
            <a:ext cx="4078931" cy="515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373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Электронные папки для дистанционного обучения\Ответы\1.Курбанадамова\IMG-20200424-WA00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50" t="4898" r="14598" b="12881"/>
          <a:stretch/>
        </p:blipFill>
        <p:spPr bwMode="auto">
          <a:xfrm>
            <a:off x="179513" y="188430"/>
            <a:ext cx="371163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Электронные папки для дистанционного обучения\Ответы\1.Белоногов\IMG-20200426-W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" t="22156" r="19020" b="8829"/>
          <a:stretch/>
        </p:blipFill>
        <p:spPr bwMode="auto">
          <a:xfrm>
            <a:off x="6470649" y="34993"/>
            <a:ext cx="2657536" cy="353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256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93/73/1a/93731a57fc6fedd2eb9cc87e9e27699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5"/>
            <a:ext cx="1800200" cy="151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lovnet.ru/wp-content/uploads/2019/01/7-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4704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epository-images.githubusercontent.com/223694691/2a138780-0ed4-11ea-979c-27afe32caeb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37624"/>
            <a:ext cx="2558038" cy="15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lipart-best.com/img/tom-and-jerry/tom-and-jerry-clip-art-7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4480"/>
            <a:ext cx="1469611" cy="18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1.liveinternet.ru/images/attach/c/5/92/247/92247681_0_a4f3c_c237298e_X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31" y="3140968"/>
            <a:ext cx="3037438" cy="28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fanparty.ru/fanclubs/cats/gallery/875915_cat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78" y="4044480"/>
            <a:ext cx="2490208" cy="1867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3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164961"/>
              </p:ext>
            </p:extLst>
          </p:nvPr>
        </p:nvGraphicFramePr>
        <p:xfrm>
          <a:off x="251520" y="116631"/>
          <a:ext cx="8712968" cy="658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3233">
                <a:tc>
                  <a:txBody>
                    <a:bodyPr/>
                    <a:lstStyle/>
                    <a:p>
                      <a:pPr algn="ctr"/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урокам будут высланы дополнительные видео-приложения.</a:t>
                      </a:r>
                      <a:endParaRPr lang="ru-RU" sz="19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Русский  язык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Урок №1 четверг  7 мая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Тема. Дополнение предложения  однородными членами.</a:t>
                      </a:r>
                    </a:p>
                    <a:p>
                      <a:pPr algn="ctr"/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Седьмое  мая.</a:t>
                      </a:r>
                    </a:p>
                    <a:p>
                      <a:pPr lvl="0"/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1.Словарь.</a:t>
                      </a:r>
                    </a:p>
                    <a:p>
                      <a:pPr lvl="0"/>
                      <a:endParaRPr lang="ru-RU" sz="1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Выучим новое словарное слово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Произнеси слово вслух и поставь ударение.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Спиши словарное слово и предложение с ним.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Словарь: однажды, од-</a:t>
                      </a:r>
                      <a:r>
                        <a:rPr lang="ru-RU" sz="22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наж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2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ды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однажды вечером, однажды летом.</a:t>
                      </a:r>
                      <a:endParaRPr lang="ru-RU" sz="220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200" b="1" kern="1200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Однажд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 летним  днём  мы  отправились  в  рощ… .</a:t>
                      </a:r>
                      <a:endParaRPr lang="ru-RU" sz="220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1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2.Повторение. Вспомни, что такое «однородные члены предложения».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9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Спиши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предложение и </a:t>
                      </a:r>
                      <a:r>
                        <a:rPr lang="ru-RU" sz="1900" b="1" u="sng" kern="1200" dirty="0" smtClean="0">
                          <a:solidFill>
                            <a:srgbClr val="13C31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подчеркни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нём однородные члены.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 опушке  леса  росли  берёзы,  осины  и  рябины.</a:t>
                      </a:r>
                      <a:endParaRPr lang="ru-RU" sz="220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3.Новая  тема.  Открывай учебник с.195. Читай тему  урока.  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1).Разберём новую тему на примере упражнения 271. 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9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Пиши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Упражнение 271.</a:t>
                      </a:r>
                    </a:p>
                    <a:p>
                      <a:r>
                        <a:rPr lang="ru-RU" sz="19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Спиши предложения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добавляя недостающие слова. </a:t>
                      </a:r>
                      <a:r>
                        <a:rPr lang="ru-RU" sz="1900" b="1" u="sng" kern="1200" dirty="0" smtClean="0">
                          <a:solidFill>
                            <a:srgbClr val="13C31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Подчеркни</a:t>
                      </a:r>
                      <a:r>
                        <a:rPr lang="ru-RU" sz="1900" b="1" kern="1200" dirty="0" smtClean="0">
                          <a:solidFill>
                            <a:srgbClr val="13C31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900" b="1" u="sng" kern="1200" dirty="0" smtClean="0">
                          <a:solidFill>
                            <a:srgbClr val="13C31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однородные члены предложения.</a:t>
                      </a:r>
                      <a:endParaRPr lang="ru-RU" sz="1900" kern="1200" dirty="0" smtClean="0">
                        <a:solidFill>
                          <a:srgbClr val="13C31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Рисунок 10" descr="http://900igr.net/up/datas/77910/09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3" b="42200"/>
          <a:stretch/>
        </p:blipFill>
        <p:spPr bwMode="auto">
          <a:xfrm>
            <a:off x="3491880" y="1819765"/>
            <a:ext cx="2016224" cy="474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304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732049"/>
              </p:ext>
            </p:extLst>
          </p:nvPr>
        </p:nvGraphicFramePr>
        <p:xfrm>
          <a:off x="179512" y="188640"/>
          <a:ext cx="8712968" cy="5832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2648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3). Ответь на вопросы: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–Как читаются однородные члены предложения? С какой интонацией?</a:t>
                      </a:r>
                    </a:p>
                    <a:p>
                      <a:endParaRPr lang="ru-RU" sz="1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4). Выполни </a:t>
                      </a:r>
                      <a:r>
                        <a:rPr lang="ru-RU" sz="19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письменно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с.196, упр.272. 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Сначала прочитай текст о грозе.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Вставь пропущенные однородные члены предложения 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рамки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Прочитай текст ещё раз. При чтении 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однородные члены 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читай с интонацией перечисления.  </a:t>
                      </a:r>
                    </a:p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Спиши текст. </a:t>
                      </a:r>
                      <a:r>
                        <a:rPr lang="ru-RU" sz="1900" b="1" u="sng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Будь внимателен, не забывай про запятые! </a:t>
                      </a:r>
                      <a:r>
                        <a:rPr lang="ru-RU" sz="1900" u="sng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Подчеркни 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однородные члены предложения.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Упражнение 272.</a:t>
                      </a:r>
                      <a:endParaRPr lang="ru-RU" sz="240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выполнения упражнения устно ответь на вопрос: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Какого цвета радуга?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4.Итог. Проверь свою работу. </a:t>
                      </a:r>
                    </a:p>
                    <a:p>
                      <a:pPr lvl="0" algn="ctr"/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Молодец!!!</a:t>
                      </a:r>
                    </a:p>
                    <a:p>
                      <a:pPr lvl="0"/>
                      <a:r>
                        <a:rPr lang="ru-RU" sz="1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забудь сфотографировать все  выполненные работы и прислать мне.</a:t>
                      </a:r>
                    </a:p>
                    <a:p>
                      <a:pPr lvl="0"/>
                      <a:endParaRPr lang="ru-RU" sz="19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70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Рисунок 9" descr="https://static.auction.ru/offer_images/2018/07/27/11/big/Y/YdluiU9oWOS/iz_rasskazov_oleny_danilovny_1978_g_ill_vasilev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5" t="5489" r="6926" b="52808"/>
          <a:stretch>
            <a:fillRect/>
          </a:stretch>
        </p:blipFill>
        <p:spPr bwMode="auto">
          <a:xfrm>
            <a:off x="285749" y="2897848"/>
            <a:ext cx="2941459" cy="215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1" descr="https://cdn.aviaforum.ru/data/attachment-files/2013/02/577016_181270b2add95575fdaf020f7677dd9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t="29013" r="14008"/>
          <a:stretch>
            <a:fillRect/>
          </a:stretch>
        </p:blipFill>
        <p:spPr bwMode="auto">
          <a:xfrm>
            <a:off x="4020566" y="3387214"/>
            <a:ext cx="16573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4" descr="https://drive-journal.ru/wp-content/uploads/2014/10/%D0%BF%D1%82%D0%B8%D1%86%D0%B0-%D0%B7%D1%8F%D0%B1%D0%BB%D0%B8%D0%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18152"/>
            <a:ext cx="13716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5" descr="https://avatars.mds.yandex.net/get-pdb/875592/2785694c-ead0-43b3-a8d6-19f53f8fbdda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9" r="30225"/>
          <a:stretch>
            <a:fillRect/>
          </a:stretch>
        </p:blipFill>
        <p:spPr bwMode="auto">
          <a:xfrm>
            <a:off x="1827663" y="5105306"/>
            <a:ext cx="15430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6" descr="https://avatars.mds.yandex.net/get-pdb/1889668/966c4567-ccfa-448b-bb8c-7ec8b9cff032/s1200?webp=fal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3" t="5571"/>
          <a:stretch>
            <a:fillRect/>
          </a:stretch>
        </p:blipFill>
        <p:spPr bwMode="auto">
          <a:xfrm>
            <a:off x="3722416" y="5048156"/>
            <a:ext cx="16668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8" descr="https://pbs.twimg.com/media/DtQSMf7XgAE_Zzy.jpg:lar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88" y="5119593"/>
            <a:ext cx="16668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434841" y="57540"/>
            <a:ext cx="8208912" cy="273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Чтение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Урок №1 понедельник 13 апреля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Тема. Чтение рассказа «Из рассказов </a:t>
            </a: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Олёны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Даниловны». Ф. Абрамов.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Ответы на вопросы. Выборочное чтение. с.189-191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Слушание 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звукового письма.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Теперь прочитай  рассказ</a:t>
            </a:r>
            <a:r>
              <a:rPr kumimoji="0" lang="ru-RU" altLang="ru-RU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сам (вслух для взрослых)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9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3. Посмотри о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бъяснение трудных слов из рассказа.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5720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364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485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7410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2461" y="2858307"/>
            <a:ext cx="8206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Неказистый щитовой домик</a:t>
            </a:r>
            <a:r>
              <a:rPr lang="ru-RU" alt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небольшой старый домик из </a:t>
            </a:r>
            <a:r>
              <a:rPr lang="ru-RU" alt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деревянных  щитов</a:t>
            </a:r>
            <a:r>
              <a:rPr lang="ru-RU" alt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70174" y="4472453"/>
            <a:ext cx="891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синица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72690" y="4472453"/>
            <a:ext cx="9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зяблик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63914" y="6288455"/>
            <a:ext cx="1263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малиновка</a:t>
            </a:r>
            <a:endParaRPr lang="ru-RU" alt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20566" y="6353081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скворец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41489" y="6288455"/>
            <a:ext cx="180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дрозд-рябинник</a:t>
            </a:r>
            <a:endParaRPr lang="ru-RU" altLang="ru-RU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0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2"/>
            <a:ext cx="69847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закоренелый индивидуалист дятел</a:t>
            </a:r>
            <a:r>
              <a:rPr lang="ru-RU" altLang="ru-RU" sz="19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дятел, птица, которая любит быть один, не в стае.</a:t>
            </a:r>
            <a:endParaRPr lang="ru-RU" altLang="ru-RU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10" descr="https://avatars.mds.yandex.net/get-pdb/2301590/37d65a29-7f8c-47e5-a1fc-90819fab2cef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12151" r="23463" b="4047"/>
          <a:stretch>
            <a:fillRect/>
          </a:stretch>
        </p:blipFill>
        <p:spPr bwMode="auto">
          <a:xfrm>
            <a:off x="539552" y="116632"/>
            <a:ext cx="10858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079296"/>
            <a:ext cx="422391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Сухая </a:t>
            </a:r>
            <a:r>
              <a:rPr lang="ru-RU" altLang="ru-RU" sz="1900" u="sng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ольшанина</a:t>
            </a:r>
            <a:r>
              <a:rPr lang="ru-RU" altLang="ru-RU" sz="19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сухое дерево ольха</a:t>
            </a:r>
            <a:endParaRPr lang="ru-RU" alt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7660" y="1928752"/>
            <a:ext cx="19495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Журка</a:t>
            </a:r>
            <a:r>
              <a:rPr lang="ru-RU" altLang="ru-RU" sz="19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журавль</a:t>
            </a:r>
            <a:endParaRPr lang="ru-RU" altLang="ru-RU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7" descr="http://900igr.net/up/datai/90167/0030-028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72" y="1441878"/>
            <a:ext cx="4027191" cy="52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2996952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4. После </a:t>
            </a:r>
            <a:r>
              <a:rPr lang="ru-RU" alt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этого </a:t>
            </a:r>
            <a:r>
              <a:rPr lang="ru-RU" altLang="ru-RU" sz="2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 рассказ ещё раз </a:t>
            </a:r>
            <a:r>
              <a:rPr lang="ru-RU" alt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(самостоятельно </a:t>
            </a:r>
            <a:r>
              <a:rPr lang="ru-RU" alt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вслух для взрослых). </a:t>
            </a: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7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900" dirty="0" smtClean="0">
                <a:ea typeface="Calibri" pitchFamily="34" charset="0"/>
                <a:cs typeface="Times New Roman" pitchFamily="18" charset="0"/>
              </a:rPr>
              <a:t>5. Ответь </a:t>
            </a:r>
            <a:r>
              <a:rPr lang="ru-RU" altLang="ru-RU" sz="1900" dirty="0">
                <a:ea typeface="Calibri" pitchFamily="34" charset="0"/>
                <a:cs typeface="Times New Roman" pitchFamily="18" charset="0"/>
              </a:rPr>
              <a:t>на вопрос </a:t>
            </a:r>
            <a:r>
              <a:rPr lang="ru-RU" altLang="ru-RU" sz="1900" b="1" dirty="0">
                <a:ea typeface="Calibri" pitchFamily="34" charset="0"/>
                <a:cs typeface="Times New Roman" pitchFamily="18" charset="0"/>
              </a:rPr>
              <a:t>№</a:t>
            </a:r>
            <a:r>
              <a:rPr lang="ru-RU" altLang="ru-RU" sz="1900" b="1" dirty="0" smtClean="0">
                <a:ea typeface="Calibri" pitchFamily="34" charset="0"/>
                <a:cs typeface="Times New Roman" pitchFamily="18" charset="0"/>
              </a:rPr>
              <a:t>1</a:t>
            </a:r>
            <a:r>
              <a:rPr lang="ru-RU" altLang="ru-RU" sz="1900" dirty="0" smtClean="0">
                <a:ea typeface="Calibri" pitchFamily="34" charset="0"/>
                <a:cs typeface="Times New Roman" pitchFamily="18" charset="0"/>
              </a:rPr>
              <a:t> на  с. 191</a:t>
            </a:r>
            <a:endParaRPr lang="ru-RU" altLang="ru-RU" sz="1900" dirty="0"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900" dirty="0" smtClean="0">
                <a:ea typeface="Calibri" pitchFamily="34" charset="0"/>
                <a:cs typeface="Times New Roman" pitchFamily="18" charset="0"/>
              </a:rPr>
              <a:t>6. Ответь </a:t>
            </a:r>
            <a:r>
              <a:rPr lang="ru-RU" altLang="ru-RU" sz="1900" dirty="0">
                <a:ea typeface="Calibri" pitchFamily="34" charset="0"/>
                <a:cs typeface="Times New Roman" pitchFamily="18" charset="0"/>
              </a:rPr>
              <a:t>на вопрос </a:t>
            </a:r>
            <a:r>
              <a:rPr lang="ru-RU" altLang="ru-RU" sz="1900" b="1" dirty="0">
                <a:ea typeface="Calibri" pitchFamily="34" charset="0"/>
                <a:cs typeface="Times New Roman" pitchFamily="18" charset="0"/>
              </a:rPr>
              <a:t>№2</a:t>
            </a:r>
            <a:r>
              <a:rPr lang="ru-RU" altLang="ru-RU" sz="1900" b="1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ru-RU" altLang="ru-RU" sz="1900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1900" dirty="0">
                <a:ea typeface="Calibri" pitchFamily="34" charset="0"/>
                <a:cs typeface="Times New Roman" pitchFamily="18" charset="0"/>
              </a:rPr>
              <a:t>Для этого надо </a:t>
            </a:r>
            <a:r>
              <a:rPr lang="ru-RU" altLang="ru-RU" sz="1900" b="1" u="sng" dirty="0">
                <a:ea typeface="Calibri" pitchFamily="34" charset="0"/>
                <a:cs typeface="Times New Roman" pitchFamily="18" charset="0"/>
              </a:rPr>
              <a:t>найти ответ в тексте </a:t>
            </a:r>
            <a:r>
              <a:rPr lang="ru-RU" altLang="ru-RU" sz="1900" dirty="0">
                <a:ea typeface="Calibri" pitchFamily="34" charset="0"/>
                <a:cs typeface="Times New Roman" pitchFamily="18" charset="0"/>
              </a:rPr>
              <a:t>и перечитать то, что нашли.</a:t>
            </a:r>
            <a:endParaRPr lang="ru-RU" altLang="ru-RU" sz="1900" dirty="0"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900" dirty="0" smtClean="0">
                <a:ea typeface="Calibri" pitchFamily="34" charset="0"/>
                <a:cs typeface="Times New Roman" pitchFamily="18" charset="0"/>
              </a:rPr>
              <a:t>7. Ответь </a:t>
            </a:r>
            <a:r>
              <a:rPr lang="ru-RU" altLang="ru-RU" sz="1900" dirty="0">
                <a:ea typeface="Calibri" pitchFamily="34" charset="0"/>
                <a:cs typeface="Times New Roman" pitchFamily="18" charset="0"/>
              </a:rPr>
              <a:t>на вопрос </a:t>
            </a:r>
            <a:r>
              <a:rPr lang="ru-RU" altLang="ru-RU" sz="1900" b="1" dirty="0">
                <a:ea typeface="Calibri" pitchFamily="34" charset="0"/>
                <a:cs typeface="Times New Roman" pitchFamily="18" charset="0"/>
              </a:rPr>
              <a:t>№3</a:t>
            </a:r>
            <a:r>
              <a:rPr lang="ru-RU" altLang="ru-RU" sz="1900" dirty="0"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900" dirty="0"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900" dirty="0" smtClean="0">
                <a:ea typeface="Calibri" pitchFamily="34" charset="0"/>
                <a:cs typeface="Times New Roman" pitchFamily="18" charset="0"/>
              </a:rPr>
              <a:t>8. Перечитай </a:t>
            </a:r>
            <a:r>
              <a:rPr lang="ru-RU" altLang="ru-RU" sz="1900" dirty="0">
                <a:ea typeface="Calibri" pitchFamily="34" charset="0"/>
                <a:cs typeface="Times New Roman" pitchFamily="18" charset="0"/>
              </a:rPr>
              <a:t>рассказ ещё раз и ответь на вопросы </a:t>
            </a:r>
            <a:r>
              <a:rPr lang="ru-RU" altLang="ru-RU" sz="1900" b="1" dirty="0">
                <a:ea typeface="Calibri" pitchFamily="34" charset="0"/>
                <a:cs typeface="Times New Roman" pitchFamily="18" charset="0"/>
              </a:rPr>
              <a:t>№4, 5, </a:t>
            </a:r>
            <a:r>
              <a:rPr lang="ru-RU" altLang="ru-RU" sz="1900" b="1" dirty="0" smtClean="0">
                <a:ea typeface="Calibri" pitchFamily="34" charset="0"/>
                <a:cs typeface="Times New Roman" pitchFamily="18" charset="0"/>
              </a:rPr>
              <a:t>6</a:t>
            </a:r>
            <a:r>
              <a:rPr lang="ru-RU" altLang="ru-RU" sz="1900" dirty="0" smtClean="0">
                <a:ea typeface="Calibri" pitchFamily="34" charset="0"/>
                <a:cs typeface="Times New Roman" pitchFamily="18" charset="0"/>
              </a:rPr>
              <a:t>  с</a:t>
            </a:r>
            <a:r>
              <a:rPr lang="ru-RU" altLang="ru-RU" sz="1900" dirty="0">
                <a:ea typeface="Calibri" pitchFamily="34" charset="0"/>
                <a:cs typeface="Times New Roman" pitchFamily="18" charset="0"/>
              </a:rPr>
              <a:t>. </a:t>
            </a:r>
            <a:r>
              <a:rPr lang="ru-RU" altLang="ru-RU" sz="1900" dirty="0" smtClean="0">
                <a:ea typeface="Calibri" pitchFamily="34" charset="0"/>
                <a:cs typeface="Times New Roman" pitchFamily="18" charset="0"/>
              </a:rPr>
              <a:t>191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900" dirty="0" smtClean="0"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0070C0"/>
                </a:solidFill>
                <a:cs typeface="Times New Roman" pitchFamily="18" charset="0"/>
              </a:rPr>
              <a:t>9. </a:t>
            </a:r>
            <a:r>
              <a:rPr lang="ru-RU" sz="2000" b="1" dirty="0">
                <a:solidFill>
                  <a:srgbClr val="0070C0"/>
                </a:solidFill>
              </a:rPr>
              <a:t>Домашнее задание: </a:t>
            </a:r>
            <a:r>
              <a:rPr lang="ru-RU" sz="2000" dirty="0"/>
              <a:t> </a:t>
            </a:r>
            <a:r>
              <a:rPr lang="ru-RU" sz="1900" b="1" dirty="0" smtClean="0">
                <a:solidFill>
                  <a:srgbClr val="0070C0"/>
                </a:solidFill>
                <a:cs typeface="Times New Roman" pitchFamily="18" charset="0"/>
              </a:rPr>
              <a:t>Посмотри, какие интересные задания я тебе подготовила.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FF0000"/>
                </a:solidFill>
                <a:cs typeface="Times New Roman" pitchFamily="18" charset="0"/>
              </a:rPr>
              <a:t>Выполни их, пожалуйста, и вышли мне фото листочка.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900" b="1" dirty="0">
              <a:solidFill>
                <a:srgbClr val="0070C0"/>
              </a:solidFill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Ты молодец!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60nn.ru/wp-content/uploads/2015/02/Smiley_pou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59" y="5485110"/>
            <a:ext cx="1090489" cy="9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4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37872"/>
              </p:ext>
            </p:extLst>
          </p:nvPr>
        </p:nvGraphicFramePr>
        <p:xfrm>
          <a:off x="1403648" y="1083621"/>
          <a:ext cx="4733924" cy="25237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2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6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6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60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28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в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р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б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т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и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с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н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д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р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з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д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м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н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с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п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ь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с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в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е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с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ч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и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к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ы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г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т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и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у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ч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г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т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ч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в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и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р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е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з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б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л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и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к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м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л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и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н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о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в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к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р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в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ч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м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н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с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п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р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л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е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м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к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н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ш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л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о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о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ы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effectLst/>
                        </a:rPr>
                        <a:t>е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effectLst/>
                        </a:rPr>
                        <a:t>ц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0"/>
            <a:ext cx="8136904" cy="69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Фамилия, имя ученика _______________________________________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Найди спрятанные названия птиц из рассказа, обведи названия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Ответь письменно на вопросы: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Кто ещё, кроме птиц, жил на даче Туркиных?____________________________________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Кого вылечила бабушка?_____________________________________________________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Кого звали Василисой Прекрасной? ___________________________________________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Кого звали Марья-торопыга?_________________________________________________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Как звали внука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Олёны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Даниловны?  _______________________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Сколько ему было лет? ___________________________________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 Как он называл свою бабушку? __________________________________________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Фотографию этого листочка с ответами вышли мне, пожалуйста.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8317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2365</Words>
  <Application>Microsoft Office PowerPoint</Application>
  <PresentationFormat>Экран (4:3)</PresentationFormat>
  <Paragraphs>739</Paragraphs>
  <Slides>32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Wingdings 2</vt:lpstr>
      <vt:lpstr>Техническая</vt:lpstr>
      <vt:lpstr>Тема Office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Школа №3</cp:lastModifiedBy>
  <cp:revision>51</cp:revision>
  <dcterms:created xsi:type="dcterms:W3CDTF">2020-05-22T08:33:42Z</dcterms:created>
  <dcterms:modified xsi:type="dcterms:W3CDTF">2020-10-13T06:17:24Z</dcterms:modified>
</cp:coreProperties>
</file>