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75" r:id="rId3"/>
    <p:sldId id="276" r:id="rId4"/>
    <p:sldId id="278" r:id="rId5"/>
    <p:sldId id="277" r:id="rId6"/>
    <p:sldId id="279" r:id="rId7"/>
    <p:sldId id="269" r:id="rId8"/>
    <p:sldId id="282" r:id="rId9"/>
    <p:sldId id="270" r:id="rId10"/>
    <p:sldId id="280" r:id="rId11"/>
    <p:sldId id="281" r:id="rId12"/>
    <p:sldId id="284" r:id="rId13"/>
    <p:sldId id="283" r:id="rId14"/>
    <p:sldId id="285" r:id="rId15"/>
    <p:sldId id="286" r:id="rId16"/>
    <p:sldId id="287" r:id="rId17"/>
    <p:sldId id="289" r:id="rId18"/>
    <p:sldId id="288" r:id="rId19"/>
    <p:sldId id="290" r:id="rId20"/>
    <p:sldId id="260" r:id="rId21"/>
    <p:sldId id="274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</p:sldIdLst>
  <p:sldSz cx="9144000" cy="6858000" type="screen4x3"/>
  <p:notesSz cx="6858000" cy="9144000"/>
  <p:custDataLst>
    <p:tags r:id="rId3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6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3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216" y="78"/>
      </p:cViewPr>
      <p:guideLst>
        <p:guide orient="horz" pos="2160"/>
        <p:guide pos="26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19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CF8CE-9A74-4219-876E-CFAE08E86CE4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E084D-8D46-4B44-BC4A-A651DC4F2E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577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E084D-8D46-4B44-BC4A-A651DC4F2E3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67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52736"/>
            <a:ext cx="4716016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36" y="2996952"/>
            <a:ext cx="463207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2153-9E3E-4156-9974-ABAB427A7437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6C0E-C4B9-4094-8E59-5B7DF00D5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3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2153-9E3E-4156-9974-ABAB427A7437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6C0E-C4B9-4094-8E59-5B7DF00D5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0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2153-9E3E-4156-9974-ABAB427A7437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6C0E-C4B9-4094-8E59-5B7DF00D5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6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2153-9E3E-4156-9974-ABAB427A7437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6C0E-C4B9-4094-8E59-5B7DF00D5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0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2153-9E3E-4156-9974-ABAB427A7437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6C0E-C4B9-4094-8E59-5B7DF00D5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57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2153-9E3E-4156-9974-ABAB427A7437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6C0E-C4B9-4094-8E59-5B7DF00D5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5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2153-9E3E-4156-9974-ABAB427A7437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6C0E-C4B9-4094-8E59-5B7DF00D5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1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2153-9E3E-4156-9974-ABAB427A7437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6C0E-C4B9-4094-8E59-5B7DF00D5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66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2153-9E3E-4156-9974-ABAB427A7437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6C0E-C4B9-4094-8E59-5B7DF00D5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8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2153-9E3E-4156-9974-ABAB427A7437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6C0E-C4B9-4094-8E59-5B7DF00D5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1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2153-9E3E-4156-9974-ABAB427A7437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6C0E-C4B9-4094-8E59-5B7DF00D5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6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32153-9E3E-4156-9974-ABAB427A7437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B6C0E-C4B9-4094-8E59-5B7DF00D5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44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upport.google.com/a/answer/6187630?hl=ru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nasamsonova-school.com/zoom/" TargetMode="External"/><Relationship Id="rId2" Type="http://schemas.openxmlformats.org/officeDocument/2006/relationships/hyperlink" Target="https://www.philol.msu.ru/dcx/%D0%98%D0%BD%D1%81%D1%82%D1%80%D1%83%D0%BA%D1%86%D0%B8%D1%8F%20%D0%BF%D0%BE%20%D1%80%D0%B0%D0%B1%D0%BE%D1%82%D0%B5%20%D1%81%20Zoom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22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eb.whatsapp.com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0.jpeg"/><Relationship Id="rId10" Type="http://schemas.openxmlformats.org/officeDocument/2006/relationships/image" Target="../media/image16.png"/><Relationship Id="rId4" Type="http://schemas.openxmlformats.org/officeDocument/2006/relationships/image" Target="../media/image5.jpeg"/><Relationship Id="rId9" Type="http://schemas.openxmlformats.org/officeDocument/2006/relationships/image" Target="../media/image15.jpe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company/leader-id/blog/495094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950" y="1700808"/>
            <a:ext cx="8496943" cy="2952328"/>
          </a:xfrm>
        </p:spPr>
        <p:txBody>
          <a:bodyPr>
            <a:noAutofit/>
          </a:bodyPr>
          <a:lstStyle/>
          <a:p>
            <a:r>
              <a:rPr lang="ru-RU" b="1" dirty="0"/>
              <a:t>Возможности и особенности использования технологий</a:t>
            </a:r>
            <a:br>
              <a:rPr lang="ru-RU" b="1" dirty="0"/>
            </a:br>
            <a:r>
              <a:rPr lang="ru-RU" b="1" dirty="0"/>
              <a:t>видеоконференцсвязи для осуществления дистанционного </a:t>
            </a:r>
            <a:r>
              <a:rPr lang="ru-RU" b="1" dirty="0" smtClean="0"/>
              <a:t>образования детей </a:t>
            </a:r>
            <a:r>
              <a:rPr lang="ru-RU" b="1" dirty="0"/>
              <a:t>с </a:t>
            </a:r>
            <a:r>
              <a:rPr lang="ru-RU" b="1" dirty="0" smtClean="0"/>
              <a:t>ОВЗ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3547" y="255898"/>
            <a:ext cx="8136904" cy="17526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ФГБОУ </a:t>
            </a:r>
            <a:r>
              <a:rPr lang="ru-RU" sz="2000" dirty="0">
                <a:solidFill>
                  <a:schemeClr val="tx1"/>
                </a:solidFill>
              </a:rPr>
              <a:t>ВО «Уральский государственный педагогический университет»</a:t>
            </a:r>
          </a:p>
          <a:p>
            <a:r>
              <a:rPr lang="ru-RU" sz="2000" dirty="0">
                <a:solidFill>
                  <a:schemeClr val="tx1"/>
                </a:solidFill>
              </a:rPr>
              <a:t>Институт математики, физики, информатики и технологий, Екатеринбург, </a:t>
            </a:r>
            <a:r>
              <a:rPr lang="ru-RU" sz="2000" dirty="0" smtClean="0">
                <a:solidFill>
                  <a:schemeClr val="tx1"/>
                </a:solidFill>
              </a:rPr>
              <a:t>Россия</a:t>
            </a:r>
          </a:p>
          <a:p>
            <a:endParaRPr lang="ru-RU" sz="2000" dirty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24669" y="5517232"/>
            <a:ext cx="813690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</a:rPr>
              <a:t>Докладчик:  Любовь Владимировна </a:t>
            </a:r>
            <a:r>
              <a:rPr lang="ru-RU" sz="2000" b="1" dirty="0" err="1" smtClean="0">
                <a:solidFill>
                  <a:schemeClr val="tx1"/>
                </a:solidFill>
              </a:rPr>
              <a:t>Сардак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6381328"/>
            <a:ext cx="208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Екатеринбург, 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76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Hangouts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err="1"/>
              <a:t>Google</a:t>
            </a:r>
            <a:r>
              <a:rPr lang="ru-RU" b="1" i="1" dirty="0"/>
              <a:t> </a:t>
            </a:r>
            <a:r>
              <a:rPr lang="ru-RU" b="1" i="1" dirty="0" err="1"/>
              <a:t>Hangouts</a:t>
            </a:r>
            <a:r>
              <a:rPr lang="ru-RU" dirty="0"/>
              <a:t> — это программное обеспечение для мгновенного обмена сообщениями и видеоконференций, разработанное компанией </a:t>
            </a:r>
            <a:r>
              <a:rPr lang="en-US" dirty="0" smtClean="0"/>
              <a:t>Google.</a:t>
            </a:r>
          </a:p>
          <a:p>
            <a:r>
              <a:rPr lang="ru-RU" dirty="0" smtClean="0"/>
              <a:t>Для работы необходимо иметь всем участникам конференции </a:t>
            </a:r>
            <a:r>
              <a:rPr lang="en-US" dirty="0" smtClean="0"/>
              <a:t>Google</a:t>
            </a:r>
            <a:r>
              <a:rPr lang="ru-RU" dirty="0" smtClean="0"/>
              <a:t> аккаунты.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115416"/>
            <a:ext cx="186340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7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404664"/>
            <a:ext cx="4118998" cy="2924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4172819" cy="2924654"/>
          </a:xfrm>
          <a:prstGeom prst="rect">
            <a:avLst/>
          </a:prstGeom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457200" y="3429000"/>
            <a:ext cx="8229600" cy="26971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 smtClean="0"/>
              <a:t>С </a:t>
            </a:r>
            <a:r>
              <a:rPr lang="ru-RU" b="1" i="1" dirty="0" err="1" smtClean="0"/>
              <a:t>Google</a:t>
            </a:r>
            <a:r>
              <a:rPr lang="ru-RU" b="1" i="1" dirty="0" smtClean="0"/>
              <a:t> </a:t>
            </a:r>
            <a:r>
              <a:rPr lang="ru-RU" b="1" i="1" dirty="0" err="1" smtClean="0"/>
              <a:t>Hangouts</a:t>
            </a:r>
            <a:r>
              <a:rPr lang="ru-RU" dirty="0"/>
              <a:t> </a:t>
            </a:r>
            <a:r>
              <a:rPr lang="ru-RU" dirty="0" smtClean="0"/>
              <a:t>можно работать как из браузера, так и через инсталлированное приложение</a:t>
            </a:r>
          </a:p>
          <a:p>
            <a:r>
              <a:rPr lang="ru-RU" dirty="0">
                <a:solidFill>
                  <a:srgbClr val="7030A0"/>
                </a:solidFill>
              </a:rPr>
              <a:t>Как установить классическую версию </a:t>
            </a:r>
            <a:r>
              <a:rPr lang="ru-RU" dirty="0" err="1">
                <a:solidFill>
                  <a:srgbClr val="7030A0"/>
                </a:solidFill>
              </a:rPr>
              <a:t>Hangouts</a:t>
            </a:r>
            <a:r>
              <a:rPr lang="ru-RU" dirty="0">
                <a:solidFill>
                  <a:srgbClr val="7030A0"/>
                </a:solidFill>
              </a:rPr>
              <a:t> на все устройства</a:t>
            </a:r>
          </a:p>
          <a:p>
            <a:r>
              <a:rPr lang="en-US" sz="1800" dirty="0" smtClean="0">
                <a:hlinkClick r:id="rId4"/>
              </a:rPr>
              <a:t>https</a:t>
            </a:r>
            <a:r>
              <a:rPr lang="en-US" sz="1800" dirty="0">
                <a:hlinkClick r:id="rId4"/>
              </a:rPr>
              <a:t>://</a:t>
            </a:r>
            <a:r>
              <a:rPr lang="en-US" sz="1800" dirty="0" smtClean="0">
                <a:hlinkClick r:id="rId4"/>
              </a:rPr>
              <a:t>support.google.com/a/answer/6187630?hl=ru</a:t>
            </a:r>
            <a:r>
              <a:rPr lang="ru-RU" sz="1800" dirty="0" smtClean="0"/>
              <a:t>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3214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Hangouts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 smtClean="0"/>
              <a:t>Личный опыт</a:t>
            </a:r>
          </a:p>
          <a:p>
            <a:r>
              <a:rPr lang="ru-RU" i="1" dirty="0" smtClean="0"/>
              <a:t>Не держит хорошо более 5 человек. </a:t>
            </a:r>
          </a:p>
          <a:p>
            <a:r>
              <a:rPr lang="ru-RU" i="1" dirty="0" smtClean="0"/>
              <a:t>Мало функций, только видео и текстовый чат.</a:t>
            </a:r>
          </a:p>
          <a:p>
            <a:r>
              <a:rPr lang="ru-RU" i="1" dirty="0" smtClean="0"/>
              <a:t>Во время работы на ПК начинает довольно ощутимо подтормаживать  система.</a:t>
            </a:r>
          </a:p>
          <a:p>
            <a:r>
              <a:rPr lang="ru-RU" i="1" dirty="0" smtClean="0"/>
              <a:t>В реальной жизни не пользуюсь.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115416"/>
            <a:ext cx="186340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8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543" y="188640"/>
            <a:ext cx="2016224" cy="900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60648"/>
            <a:ext cx="3717788" cy="2889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990" y="3356992"/>
            <a:ext cx="3775806" cy="33334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7175" y="1340768"/>
            <a:ext cx="37644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Бесплатное</a:t>
            </a:r>
            <a:r>
              <a:rPr lang="ru-RU" sz="2000" dirty="0"/>
              <a:t> </a:t>
            </a:r>
            <a:r>
              <a:rPr lang="ru-RU" sz="2000" dirty="0" smtClean="0"/>
              <a:t>программное обеспечение, </a:t>
            </a:r>
            <a:r>
              <a:rPr lang="ru-RU" sz="2000" dirty="0"/>
              <a:t>обеспечивающее текстовую, голосовую и </a:t>
            </a:r>
            <a:r>
              <a:rPr lang="ru-RU" sz="2000" dirty="0" smtClean="0"/>
              <a:t>видеосвязь.</a:t>
            </a:r>
          </a:p>
          <a:p>
            <a:r>
              <a:rPr lang="ru-RU" sz="2000" dirty="0"/>
              <a:t>Программа также позволяет совершать конференц-звонки, </a:t>
            </a:r>
            <a:r>
              <a:rPr lang="ru-RU" sz="2000" dirty="0" err="1"/>
              <a:t>видеозвонки</a:t>
            </a:r>
            <a:r>
              <a:rPr lang="ru-RU" sz="2000" dirty="0"/>
              <a:t> (до 50 абонентов, включая инициатора), а также обеспечивает передачу текстовых сообщений (чат) и передачу файлов. </a:t>
            </a:r>
            <a:endParaRPr lang="ru-RU" sz="2000" dirty="0" smtClean="0"/>
          </a:p>
          <a:p>
            <a:r>
              <a:rPr lang="ru-RU" sz="2000" dirty="0" smtClean="0"/>
              <a:t>Есть </a:t>
            </a:r>
            <a:r>
              <a:rPr lang="ru-RU" sz="2000" dirty="0"/>
              <a:t>возможность вместе с изображением с веб-камеры передавать изображение с экрана </a:t>
            </a:r>
            <a:r>
              <a:rPr lang="ru-RU" sz="2000" dirty="0" smtClean="0"/>
              <a:t>монитора.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3118" y="6044114"/>
            <a:ext cx="394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Запись трансляции </a:t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dirty="0" smtClean="0">
                <a:solidFill>
                  <a:schemeClr val="accent6"/>
                </a:solidFill>
              </a:rPr>
              <a:t>не производится в бесплатной версии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019"/>
            <a:ext cx="8229600" cy="2334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 smtClean="0"/>
              <a:t>Личный опыт</a:t>
            </a:r>
          </a:p>
          <a:p>
            <a:r>
              <a:rPr lang="ru-RU" sz="2400" i="1" dirty="0" smtClean="0"/>
              <a:t>Работает достаточно стабильно.</a:t>
            </a:r>
          </a:p>
          <a:p>
            <a:r>
              <a:rPr lang="ru-RU" sz="2400" i="1" dirty="0" smtClean="0"/>
              <a:t>Функционирует на базе аккаунта</a:t>
            </a:r>
            <a:r>
              <a:rPr lang="en-US" sz="2400" i="1" dirty="0" smtClean="0"/>
              <a:t> </a:t>
            </a:r>
            <a:r>
              <a:rPr lang="ru-RU" sz="2400" i="1" dirty="0" smtClean="0"/>
              <a:t> </a:t>
            </a:r>
            <a:r>
              <a:rPr lang="en-US" sz="2400" i="1" dirty="0" smtClean="0"/>
              <a:t>Microsoft. </a:t>
            </a:r>
            <a:br>
              <a:rPr lang="en-US" sz="2400" i="1" dirty="0" smtClean="0"/>
            </a:br>
            <a:r>
              <a:rPr lang="ru-RU" sz="2400" i="1" dirty="0" smtClean="0"/>
              <a:t>Есть возможность работать через браузер</a:t>
            </a:r>
            <a:r>
              <a:rPr lang="en-US" sz="2400" i="1" dirty="0" smtClean="0"/>
              <a:t>.</a:t>
            </a:r>
          </a:p>
          <a:p>
            <a:r>
              <a:rPr lang="ru-RU" sz="2400" i="1" dirty="0" smtClean="0"/>
              <a:t>Использую в личных целях, редко.</a:t>
            </a:r>
            <a:endParaRPr lang="en-US" sz="2400" i="1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188640"/>
            <a:ext cx="2016224" cy="900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501009"/>
            <a:ext cx="7191818" cy="3091072"/>
          </a:xfrm>
          <a:prstGeom prst="rect">
            <a:avLst/>
          </a:prstGeom>
        </p:spPr>
      </p:pic>
      <p:pic>
        <p:nvPicPr>
          <p:cNvPr id="7" name="Picture 14" descr="Иконка галочка, отметка, success, размер 16x16 | id44439 | iconbird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45224"/>
            <a:ext cx="544840" cy="54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52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gBlueButto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62" y="116632"/>
            <a:ext cx="4405379" cy="96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090563"/>
            <a:ext cx="9687072" cy="9029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76256" y="1417464"/>
            <a:ext cx="1008112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5" y="2132856"/>
            <a:ext cx="4595087" cy="3024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173" y="4774917"/>
            <a:ext cx="1625035" cy="18642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9173" y="2132856"/>
            <a:ext cx="4114165" cy="26479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0200" y="4244049"/>
            <a:ext cx="2025724" cy="23951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2379" y="5383877"/>
            <a:ext cx="210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Запись трансляции </a:t>
            </a:r>
            <a:br>
              <a:rPr lang="ru-RU" dirty="0" smtClean="0"/>
            </a:br>
            <a:r>
              <a:rPr lang="ru-RU" dirty="0" smtClean="0"/>
              <a:t>не производится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64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3820"/>
            <a:ext cx="1512168" cy="151216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Популярный </a:t>
            </a:r>
            <a:r>
              <a:rPr lang="ru-RU" dirty="0"/>
              <a:t>корпоративный сервис для создания видео- и </a:t>
            </a:r>
            <a:r>
              <a:rPr lang="ru-RU" dirty="0" err="1"/>
              <a:t>аудиозвонков</a:t>
            </a:r>
            <a:r>
              <a:rPr lang="ru-RU" dirty="0"/>
              <a:t> через интернет. </a:t>
            </a:r>
            <a:endParaRPr lang="ru-RU" dirty="0" smtClean="0"/>
          </a:p>
          <a:p>
            <a:r>
              <a:rPr lang="ru-RU" dirty="0" smtClean="0"/>
              <a:t>Бесплатная </a:t>
            </a:r>
            <a:r>
              <a:rPr lang="ru-RU" dirty="0"/>
              <a:t>версия </a:t>
            </a:r>
            <a:r>
              <a:rPr lang="ru-RU" dirty="0" err="1"/>
              <a:t>Zoom</a:t>
            </a:r>
            <a:r>
              <a:rPr lang="ru-RU" dirty="0"/>
              <a:t> позволяет создавать групповые конференции длительностью до 40 минут, к которым может присоединиться до 100 человек. </a:t>
            </a:r>
          </a:p>
        </p:txBody>
      </p:sp>
    </p:spTree>
    <p:extLst>
      <p:ext uri="{BB962C8B-B14F-4D97-AF65-F5344CB8AC3E}">
        <p14:creationId xmlns:p14="http://schemas.microsoft.com/office/powerpoint/2010/main" val="31359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13" y="260648"/>
            <a:ext cx="5346300" cy="28803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367" y="3413745"/>
            <a:ext cx="5328592" cy="306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Инструкции </a:t>
            </a:r>
          </a:p>
          <a:p>
            <a:pPr lvl="1"/>
            <a:r>
              <a:rPr lang="en-US" sz="1800" dirty="0">
                <a:hlinkClick r:id="rId2"/>
              </a:rPr>
              <a:t>http://www.gouspo-kmt.ru/download/distantsionnoe/Zoom.pdf</a:t>
            </a:r>
            <a:endParaRPr lang="ru-RU" sz="1800" dirty="0" smtClean="0">
              <a:hlinkClick r:id="rId2"/>
            </a:endParaRPr>
          </a:p>
          <a:p>
            <a:pPr lvl="1"/>
            <a:r>
              <a:rPr lang="en-US" sz="1800" dirty="0" smtClean="0">
                <a:hlinkClick r:id="rId2"/>
              </a:rPr>
              <a:t>https</a:t>
            </a:r>
            <a:r>
              <a:rPr lang="en-US" sz="1800" dirty="0">
                <a:hlinkClick r:id="rId2"/>
              </a:rPr>
              <a:t>://www.philol.msu.ru/dcx/%</a:t>
            </a:r>
            <a:r>
              <a:rPr lang="en-US" sz="1800" dirty="0" smtClean="0">
                <a:hlinkClick r:id="rId2"/>
              </a:rPr>
              <a:t>D0%98%D0%BD%D1%81%D1%82%D1%80%D1%83%D0%BA%D1%86%D0%B8%D1%8F%20%D0%BF%D0%BE%20%D1%80%D0%B0%D0%B1%D0%BE%D1%82%D0%B5%20%D1%81%20Zoom.pdf</a:t>
            </a:r>
            <a:r>
              <a:rPr lang="ru-RU" sz="1800" dirty="0" smtClean="0"/>
              <a:t> </a:t>
            </a:r>
          </a:p>
          <a:p>
            <a:pPr lvl="1"/>
            <a:r>
              <a:rPr lang="en-US" sz="1800" dirty="0">
                <a:hlinkClick r:id="rId3"/>
              </a:rPr>
              <a:t>http://www.elenasamsonova-school.com/zoom</a:t>
            </a:r>
            <a:r>
              <a:rPr lang="en-US" sz="1800" dirty="0" smtClean="0">
                <a:hlinkClick r:id="rId3"/>
              </a:rPr>
              <a:t>/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3820"/>
            <a:ext cx="151216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63588" y="2132856"/>
            <a:ext cx="74168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Бесплатный </a:t>
            </a:r>
            <a:r>
              <a:rPr lang="ru-RU" sz="3200" dirty="0"/>
              <a:t>мессенджер с поддержкой </a:t>
            </a:r>
            <a:r>
              <a:rPr lang="ru-RU" sz="3200" dirty="0" err="1"/>
              <a:t>VoIP</a:t>
            </a:r>
            <a:r>
              <a:rPr lang="ru-RU" sz="3200" dirty="0"/>
              <a:t>, видеоконференций, предназначенный для использования различными сообществами по интересам, наиболее популярен у геймеров и учащихся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74638"/>
            <a:ext cx="2308268" cy="14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Автоматизированное рабочее место (АРМ)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461" y="1556792"/>
            <a:ext cx="8229600" cy="4525963"/>
          </a:xfrm>
        </p:spPr>
        <p:txBody>
          <a:bodyPr/>
          <a:lstStyle/>
          <a:p>
            <a:r>
              <a:rPr lang="ru-RU" dirty="0"/>
              <a:t> АРМ учителя - это </a:t>
            </a:r>
            <a:r>
              <a:rPr lang="ru-RU" dirty="0" smtClean="0"/>
              <a:t>программно-аппаратный комплекс, </a:t>
            </a:r>
            <a:r>
              <a:rPr lang="ru-RU" dirty="0"/>
              <a:t>в который могут входить компьютеры и мобильные устройства, периферийные устройства (принтеры, сканеры, документ-камеры и т.д.) средства презентации (интерактивные доски, проекторы, экраны) и необходимое программное обеспечение к этим </a:t>
            </a:r>
            <a:r>
              <a:rPr lang="ru-RU" dirty="0" smtClean="0"/>
              <a:t>устройствам.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4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3001"/>
            <a:ext cx="8424936" cy="655199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83568" y="1700808"/>
            <a:ext cx="1728192" cy="1296144"/>
          </a:xfrm>
          <a:prstGeom prst="roundRect">
            <a:avLst/>
          </a:prstGeom>
          <a:noFill/>
          <a:ln>
            <a:solidFill>
              <a:srgbClr val="DD39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2996952"/>
            <a:ext cx="1728192" cy="129614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83568" y="4365104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Разграничение пространства для взаимодействия между преподавателями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2832" y="2474266"/>
            <a:ext cx="2016224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Вставка рабочих гиперссылок с </a:t>
            </a:r>
            <a:r>
              <a:rPr lang="ru-RU" dirty="0" err="1" smtClean="0">
                <a:solidFill>
                  <a:srgbClr val="FFC000"/>
                </a:solidFill>
              </a:rPr>
              <a:t>предпросмотром</a:t>
            </a:r>
            <a:r>
              <a:rPr lang="ru-RU" dirty="0" smtClean="0">
                <a:solidFill>
                  <a:srgbClr val="FFC000"/>
                </a:solidFill>
              </a:rPr>
              <a:t> файла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2447" y="3861048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Мгновенный обмен графическими файлами с </a:t>
            </a:r>
            <a:r>
              <a:rPr lang="ru-RU" dirty="0" err="1" smtClean="0">
                <a:solidFill>
                  <a:srgbClr val="FFC000"/>
                </a:solidFill>
              </a:rPr>
              <a:t>предпросмотром</a:t>
            </a:r>
            <a:r>
              <a:rPr lang="ru-RU" dirty="0" smtClean="0">
                <a:solidFill>
                  <a:srgbClr val="FFC000"/>
                </a:solidFill>
              </a:rPr>
              <a:t>, в том числе возможность вставки графики из буфера обмена (скриншоты)</a:t>
            </a:r>
            <a:endParaRPr lang="ru-RU" dirty="0">
              <a:solidFill>
                <a:srgbClr val="FFC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3995936" y="1700808"/>
            <a:ext cx="1376511" cy="720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855852" y="4089374"/>
            <a:ext cx="588604" cy="3462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56968" y="601912"/>
            <a:ext cx="1890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Мгновенный обмен файлами</a:t>
            </a:r>
            <a:endParaRPr lang="ru-RU" dirty="0">
              <a:solidFill>
                <a:srgbClr val="FFC00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059832" y="969619"/>
            <a:ext cx="1952576" cy="10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7092279" y="578858"/>
            <a:ext cx="1533153" cy="977934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60317" y="2043336"/>
            <a:ext cx="1809615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Разграничение пользователей по ролям</a:t>
            </a:r>
            <a:endParaRPr lang="ru-R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edia.discordapp.net/attachments/703137034214047744/715470856024883230/2020-05-28_12-19-08.png?width=962&amp;height=5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83502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6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ru-RU" dirty="0" smtClean="0"/>
              <a:t>Вид экрана слушателя во время лекции в режиме </a:t>
            </a:r>
            <a:r>
              <a:rPr lang="ru-RU" dirty="0" err="1" smtClean="0"/>
              <a:t>стрим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7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920880" cy="4392488"/>
          </a:xfrm>
        </p:spPr>
        <p:txBody>
          <a:bodyPr>
            <a:normAutofit/>
          </a:bodyPr>
          <a:lstStyle/>
          <a:p>
            <a:r>
              <a:rPr lang="ru-RU" dirty="0"/>
              <a:t>Специфика использования мобильных приложений (мессенджеров) и</a:t>
            </a:r>
            <a:br>
              <a:rPr lang="ru-RU" dirty="0"/>
            </a:br>
            <a:r>
              <a:rPr lang="ru-RU" dirty="0"/>
              <a:t>социальных сетей для проведения </a:t>
            </a:r>
            <a:r>
              <a:rPr lang="ru-RU" dirty="0" err="1"/>
              <a:t>on-line</a:t>
            </a:r>
            <a:r>
              <a:rPr lang="ru-RU" dirty="0"/>
              <a:t> </a:t>
            </a:r>
            <a:r>
              <a:rPr lang="ru-RU" dirty="0" smtClean="0"/>
              <a:t>уроков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333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Мессенджер </a:t>
            </a:r>
            <a:r>
              <a:rPr lang="ru-RU" dirty="0"/>
              <a:t>- это программа,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мобильное </a:t>
            </a:r>
            <a:r>
              <a:rPr lang="ru-RU" dirty="0"/>
              <a:t>приложение или веб-сервис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для </a:t>
            </a:r>
            <a:r>
              <a:rPr lang="ru-RU" dirty="0"/>
              <a:t>мгновенного обмена сообщениями. Чаще всего под мессенджером понимают программу, в </a:t>
            </a:r>
            <a:r>
              <a:rPr lang="ru-RU" dirty="0" smtClean="0"/>
              <a:t>которой Вы </a:t>
            </a:r>
            <a:r>
              <a:rPr lang="ru-RU" dirty="0"/>
              <a:t>пишите сообщения и </a:t>
            </a:r>
            <a:r>
              <a:rPr lang="ru-RU" dirty="0" smtClean="0"/>
              <a:t>читаете их. </a:t>
            </a:r>
          </a:p>
          <a:p>
            <a:r>
              <a:rPr lang="ru-RU" dirty="0" smtClean="0"/>
              <a:t>Сообщения могут быть текстовыми или мультимедийными.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07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6" y="582699"/>
            <a:ext cx="3525760" cy="4104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772" y="591217"/>
            <a:ext cx="2570866" cy="1243409"/>
          </a:xfrm>
          <a:prstGeom prst="rect">
            <a:avLst/>
          </a:prstGeom>
        </p:spPr>
      </p:pic>
      <p:pic>
        <p:nvPicPr>
          <p:cNvPr id="1026" name="Picture 2" descr="Возможности WhatsApp. Как оставить «непрочитанным» прочитанное сообщение и  другие хитро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294" y="591217"/>
            <a:ext cx="2072348" cy="124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2013464"/>
            <a:ext cx="2209647" cy="1242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3435228"/>
            <a:ext cx="2549701" cy="1434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12843" t="11206" r="10101" b="19122"/>
          <a:stretch/>
        </p:blipFill>
        <p:spPr>
          <a:xfrm>
            <a:off x="6351036" y="2013464"/>
            <a:ext cx="2485852" cy="1242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9068" y="3435228"/>
            <a:ext cx="1440160" cy="14401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5936" y="5013176"/>
            <a:ext cx="4804038" cy="1395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9228" y="3684196"/>
            <a:ext cx="999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Не работает </a:t>
            </a:r>
            <a:br>
              <a:rPr lang="ru-RU" sz="1400" dirty="0" smtClean="0"/>
            </a:br>
            <a:r>
              <a:rPr lang="ru-RU" sz="1400" dirty="0" smtClean="0"/>
              <a:t>в нашем регионе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5727" y="5013176"/>
            <a:ext cx="1680389" cy="13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5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68760"/>
            <a:ext cx="6622268" cy="4680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992" y="4653136"/>
            <a:ext cx="432048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Есть возможность: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Создавать группы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Обмениваться мультимедийными объектами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Обмениваться контактами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Пересылать файлы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86389"/>
            <a:ext cx="1728192" cy="83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озможности WhatsApp. Как оставить «непрочитанным» прочитанное сообщение и  другие хитро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072348" cy="124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80" y="1504404"/>
            <a:ext cx="7704856" cy="50060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332656"/>
            <a:ext cx="6254211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Есть возможность: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Создавать группы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Обмениваться мультимедийными объектами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Обмениваться контактами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Пересылать файлы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Есть </a:t>
            </a:r>
            <a:r>
              <a:rPr lang="en-US" dirty="0" smtClean="0"/>
              <a:t>web </a:t>
            </a:r>
            <a:r>
              <a:rPr lang="ru-RU" dirty="0" smtClean="0"/>
              <a:t>(</a:t>
            </a:r>
            <a:r>
              <a:rPr lang="en-US" dirty="0">
                <a:hlinkClick r:id="rId4"/>
              </a:rPr>
              <a:t>https://web.whatsapp.com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) и </a:t>
            </a:r>
            <a:r>
              <a:rPr lang="en-US" dirty="0" smtClean="0"/>
              <a:t>desktop </a:t>
            </a:r>
            <a:r>
              <a:rPr lang="ru-RU" dirty="0" smtClean="0"/>
              <a:t>версии</a:t>
            </a:r>
          </a:p>
          <a:p>
            <a:r>
              <a:rPr lang="ru-RU" dirty="0" smtClean="0"/>
              <a:t>НЕ поддерживает групповые видео звонки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4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116632"/>
            <a:ext cx="5976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приложение для обмена мгновенными сообщениями и видео, созданное </a:t>
            </a:r>
            <a:r>
              <a:rPr lang="ru-RU" sz="2400" dirty="0" err="1"/>
              <a:t>Facebook</a:t>
            </a:r>
            <a:r>
              <a:rPr lang="ru-RU" sz="2400" dirty="0"/>
              <a:t>. Оно интегрировано с системой обмена сообщениями на основном сайте </a:t>
            </a:r>
            <a:r>
              <a:rPr lang="ru-RU" sz="2400" dirty="0" err="1"/>
              <a:t>Facebook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2580415" cy="1562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087" y="1916832"/>
            <a:ext cx="875640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Есть возможность: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Создавать группы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Обмениваться мультимедийными объектами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Пересылать файлы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Есть только мобильная и </a:t>
            </a:r>
            <a:r>
              <a:rPr lang="en-US" dirty="0" smtClean="0"/>
              <a:t>web </a:t>
            </a:r>
            <a:r>
              <a:rPr lang="ru-RU" dirty="0" smtClean="0"/>
              <a:t>версии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Групповые звонки, </a:t>
            </a:r>
            <a:r>
              <a:rPr lang="ru-RU" dirty="0"/>
              <a:t>в которых может принимать участие 50 человек одновременно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7287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203787"/>
            <a:ext cx="875640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Есть возможность: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Создавать группы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Обмениваться мультимедийными объектами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Пересылать файлы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Работает на разных устройствах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Групповые звонки, </a:t>
            </a:r>
            <a:r>
              <a:rPr lang="ru-RU" dirty="0"/>
              <a:t>в которых может принимать участие 50 человек одновременно</a:t>
            </a: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69" y="3212976"/>
            <a:ext cx="4585299" cy="3168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9818"/>
            <a:ext cx="4804064" cy="1396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230037"/>
            <a:ext cx="3086963" cy="17258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663" y="4293096"/>
            <a:ext cx="2139290" cy="8743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68960"/>
            <a:ext cx="1728192" cy="364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113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728" y="404664"/>
            <a:ext cx="2376264" cy="1893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32" y="654015"/>
            <a:ext cx="1872208" cy="60095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6732" y="6043614"/>
            <a:ext cx="1854600" cy="64807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119" y="1497806"/>
            <a:ext cx="4049087" cy="41416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785" y="2853835"/>
            <a:ext cx="27241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Автоматизированное рабочее место (АРМ</a:t>
            </a:r>
            <a:r>
              <a:rPr lang="ru-RU" dirty="0" smtClean="0"/>
              <a:t>) </a:t>
            </a:r>
            <a:r>
              <a:rPr lang="ru-RU" b="1" dirty="0" smtClean="0"/>
              <a:t>учителя при дистанционном обучении (аппаратный комплекс)</a:t>
            </a:r>
            <a:endParaRPr lang="ru-RU" b="1" dirty="0"/>
          </a:p>
        </p:txBody>
      </p:sp>
      <p:pic>
        <p:nvPicPr>
          <p:cNvPr id="1026" name="Picture 2" descr="Что такое Персональный компьютер (ПК)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06" y="1718741"/>
            <a:ext cx="4250723" cy="255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упить графический планшет Huion H430P (Black) в Москве в каталоге планшеты  Huion с доставкой. Характеристики, цены в интернет-магазине iCover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1" y="4869160"/>
            <a:ext cx="1702988" cy="13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OMO в России | Каталог | Документ-камера QOMO QPC2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10" y="4406645"/>
            <a:ext cx="1668990" cy="166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Веб-камера SVEN IC-300 — купить по выгодной цене на Яндекс.Маркете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41168"/>
            <a:ext cx="1487041" cy="14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Монитор Xiaomi Mi Surface Display 34&quot; — купить по выгодной цене на  Яндекс.Маркете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10" y="4664274"/>
            <a:ext cx="1182516" cy="131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1547664" y="4005064"/>
            <a:ext cx="1512168" cy="1008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623415" y="4149081"/>
            <a:ext cx="138374" cy="10801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769775" y="4196927"/>
            <a:ext cx="550842" cy="888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034" idx="1"/>
          </p:cNvCxnSpPr>
          <p:nvPr/>
        </p:nvCxnSpPr>
        <p:spPr>
          <a:xfrm flipH="1" flipV="1">
            <a:off x="5663633" y="4196927"/>
            <a:ext cx="1500655" cy="14877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96796" y="3693352"/>
            <a:ext cx="1851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Встроенный Микрофон</a:t>
            </a:r>
            <a:endParaRPr lang="ru-RU" dirty="0"/>
          </a:p>
        </p:txBody>
      </p:sp>
      <p:cxnSp>
        <p:nvCxnSpPr>
          <p:cNvPr id="23" name="Прямая со стрелкой 22"/>
          <p:cNvCxnSpPr>
            <a:stCxn id="16" idx="2"/>
            <a:endCxn id="1034" idx="0"/>
          </p:cNvCxnSpPr>
          <p:nvPr/>
        </p:nvCxnSpPr>
        <p:spPr>
          <a:xfrm flipH="1">
            <a:off x="7907809" y="4339683"/>
            <a:ext cx="114793" cy="601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40" name="Picture 16" descr="Колонки компьютерные Sven 300 - отзывы покупателей, владельцев в интернет  магазине М.Видео - Москва - Москва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1659107" cy="165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Прямая со стрелкой 33"/>
          <p:cNvCxnSpPr>
            <a:endCxn id="1026" idx="1"/>
          </p:cNvCxnSpPr>
          <p:nvPr/>
        </p:nvCxnSpPr>
        <p:spPr>
          <a:xfrm flipV="1">
            <a:off x="1387565" y="2993958"/>
            <a:ext cx="915941" cy="220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flipH="1">
            <a:off x="4716016" y="2377053"/>
            <a:ext cx="75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ВКС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6391227" y="1937116"/>
            <a:ext cx="2575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Сканер, телефон или цифровой фотоаппарат</a:t>
            </a:r>
            <a:endParaRPr lang="ru-RU" sz="2000" dirty="0"/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5796136" y="2561719"/>
            <a:ext cx="664703" cy="4322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04644" y="6028099"/>
            <a:ext cx="1115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и/или</a:t>
            </a:r>
            <a:endParaRPr lang="ru-RU" sz="2000" dirty="0"/>
          </a:p>
        </p:txBody>
      </p:sp>
      <p:pic>
        <p:nvPicPr>
          <p:cNvPr id="43" name="Picture 2" descr="знак вопроса - Поиск в Google | Знаки, Инстаграм, Иконк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82" y="4888012"/>
            <a:ext cx="829400" cy="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знак вопроса - Поиск в Google | Знаки, Инстаграм, Иконк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97" y="5013176"/>
            <a:ext cx="829400" cy="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975200" y="6135821"/>
            <a:ext cx="257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Удобный стол</a:t>
            </a:r>
            <a:endParaRPr lang="ru-RU" sz="3200" dirty="0"/>
          </a:p>
        </p:txBody>
      </p:sp>
      <p:pic>
        <p:nvPicPr>
          <p:cNvPr id="49" name="Picture 18" descr="настольная лампа | Началочк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44" y="5924090"/>
            <a:ext cx="758871" cy="7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46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200800" cy="1368152"/>
          </a:xfrm>
        </p:spPr>
        <p:txBody>
          <a:bodyPr>
            <a:noAutofit/>
          </a:bodyPr>
          <a:lstStyle/>
          <a:p>
            <a:r>
              <a:rPr lang="ru-RU" sz="6600" dirty="0" smtClean="0"/>
              <a:t>Социальные сети</a:t>
            </a:r>
            <a:endParaRPr lang="ru-RU" sz="6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590964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Онлайн-платформа</a:t>
            </a:r>
            <a:r>
              <a:rPr lang="ru-RU" sz="2800" dirty="0"/>
              <a:t>, которую люди используют для общения, знакомств, создания социальных отношений с другими людьми, которые имеют схожие интересы или офлайн-связи, также развлечения (музыка, фильмы) и работы.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2346" y="4251661"/>
            <a:ext cx="1725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Facebook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34394" y="4628082"/>
            <a:ext cx="1359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Twitter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10241" y="5014973"/>
            <a:ext cx="1636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Pinterest</a:t>
            </a:r>
            <a:endParaRPr lang="en-US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03463" y="5401864"/>
            <a:ext cx="2246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Google </a:t>
            </a:r>
            <a:r>
              <a:rPr lang="en-US" sz="2800" dirty="0"/>
              <a:t>Plus+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38293" y="4242613"/>
            <a:ext cx="1785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Instagram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24189" y="4606636"/>
            <a:ext cx="1901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ВКонтакте</a:t>
            </a:r>
            <a:endParaRPr lang="ru-RU" sz="28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427984" y="4970659"/>
            <a:ext cx="3144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Мой мир@</a:t>
            </a:r>
            <a:r>
              <a:rPr lang="en-US" sz="2800" dirty="0"/>
              <a:t>Mail.ru</a:t>
            </a:r>
            <a:endParaRPr lang="ru-RU" sz="2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111822" y="5400198"/>
            <a:ext cx="2746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Одноклассники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921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>
                <a:solidFill>
                  <a:srgbClr val="0A0A0A"/>
                </a:solidFill>
                <a:latin typeface="var(--stk-f_family)"/>
              </a:rPr>
              <a:t>Самой популярной площадкой для общения в России стал мессенджер </a:t>
            </a:r>
            <a:r>
              <a:rPr lang="ru-RU" sz="2400" dirty="0" err="1">
                <a:solidFill>
                  <a:srgbClr val="FF0000"/>
                </a:solidFill>
                <a:latin typeface="var(--stk-f_family)"/>
              </a:rPr>
              <a:t>WhatsApp</a:t>
            </a:r>
            <a:r>
              <a:rPr lang="ru-RU" sz="2400" dirty="0">
                <a:solidFill>
                  <a:srgbClr val="0A0A0A"/>
                </a:solidFill>
                <a:latin typeface="var(--stk-f_family)"/>
              </a:rPr>
              <a:t> — им каждый день пользуется 52% жителей России. </a:t>
            </a:r>
            <a:endParaRPr lang="ru-RU" sz="2400" dirty="0" smtClean="0">
              <a:solidFill>
                <a:srgbClr val="0A0A0A"/>
              </a:solidFill>
              <a:latin typeface="var(--stk-f_family)"/>
            </a:endParaRPr>
          </a:p>
          <a:p>
            <a:pPr fontAlgn="base"/>
            <a:r>
              <a:rPr lang="ru-RU" sz="2400" dirty="0" smtClean="0">
                <a:solidFill>
                  <a:srgbClr val="0A0A0A"/>
                </a:solidFill>
                <a:latin typeface="var(--stk-f_family)"/>
              </a:rPr>
              <a:t>На </a:t>
            </a:r>
            <a:r>
              <a:rPr lang="ru-RU" sz="2400" dirty="0">
                <a:solidFill>
                  <a:srgbClr val="0A0A0A"/>
                </a:solidFill>
                <a:latin typeface="var(--stk-f_family)"/>
              </a:rPr>
              <a:t>втором месте — социальная сеть «</a:t>
            </a:r>
            <a:r>
              <a:rPr lang="ru-RU" sz="2400" dirty="0" err="1">
                <a:solidFill>
                  <a:srgbClr val="FF0000"/>
                </a:solidFill>
                <a:latin typeface="var(--stk-f_family)"/>
              </a:rPr>
              <a:t>ВКонтакте</a:t>
            </a:r>
            <a:r>
              <a:rPr lang="ru-RU" sz="2400" dirty="0">
                <a:solidFill>
                  <a:srgbClr val="0A0A0A"/>
                </a:solidFill>
                <a:latin typeface="var(--stk-f_family)"/>
              </a:rPr>
              <a:t>», которую ежедневно используют 51% россиян. </a:t>
            </a:r>
            <a:endParaRPr lang="ru-RU" sz="2400" dirty="0" smtClean="0">
              <a:solidFill>
                <a:srgbClr val="0A0A0A"/>
              </a:solidFill>
              <a:latin typeface="var(--stk-f_family)"/>
            </a:endParaRPr>
          </a:p>
          <a:p>
            <a:pPr fontAlgn="base"/>
            <a:r>
              <a:rPr lang="ru-RU" sz="2400" dirty="0" smtClean="0">
                <a:solidFill>
                  <a:srgbClr val="0A0A0A"/>
                </a:solidFill>
                <a:latin typeface="var(--stk-f_family)"/>
              </a:rPr>
              <a:t>На </a:t>
            </a:r>
            <a:r>
              <a:rPr lang="ru-RU" sz="2400" dirty="0">
                <a:solidFill>
                  <a:srgbClr val="0A0A0A"/>
                </a:solidFill>
                <a:latin typeface="var(--stk-f_family)"/>
              </a:rPr>
              <a:t>третьем — </a:t>
            </a:r>
            <a:r>
              <a:rPr lang="ru-RU" sz="2400" dirty="0" err="1">
                <a:solidFill>
                  <a:srgbClr val="0A0A0A"/>
                </a:solidFill>
                <a:latin typeface="var(--stk-f_family)"/>
              </a:rPr>
              <a:t>видеосервис</a:t>
            </a:r>
            <a:r>
              <a:rPr lang="ru-RU" sz="2400" dirty="0">
                <a:solidFill>
                  <a:srgbClr val="0A0A0A"/>
                </a:solidFill>
                <a:latin typeface="var(--stk-f_family)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var(--stk-f_family)"/>
              </a:rPr>
              <a:t>YouTube</a:t>
            </a:r>
            <a:r>
              <a:rPr lang="ru-RU" sz="2400" dirty="0">
                <a:solidFill>
                  <a:srgbClr val="FF0000"/>
                </a:solidFill>
                <a:latin typeface="var(--stk-f_family)"/>
              </a:rPr>
              <a:t> </a:t>
            </a:r>
            <a:r>
              <a:rPr lang="ru-RU" sz="2400" dirty="0">
                <a:solidFill>
                  <a:srgbClr val="0A0A0A"/>
                </a:solidFill>
                <a:latin typeface="var(--stk-f_family)"/>
              </a:rPr>
              <a:t>с 47%. Кроме того, минимум раз в неделю эти сервисы используют 70, 75 и 81% жителей России соответственно.</a:t>
            </a:r>
          </a:p>
          <a:p>
            <a:pPr fontAlgn="base"/>
            <a:endParaRPr lang="ru-RU" sz="2400" dirty="0" smtClean="0">
              <a:solidFill>
                <a:srgbClr val="0A0A0A"/>
              </a:solidFill>
              <a:latin typeface="var(--stk-f_family)"/>
            </a:endParaRPr>
          </a:p>
          <a:p>
            <a:pPr fontAlgn="base"/>
            <a:r>
              <a:rPr lang="ru-RU" sz="2400" dirty="0" smtClean="0">
                <a:solidFill>
                  <a:srgbClr val="0A0A0A"/>
                </a:solidFill>
                <a:latin typeface="var(--stk-f_family)"/>
              </a:rPr>
              <a:t>Среди </a:t>
            </a:r>
            <a:r>
              <a:rPr lang="ru-RU" sz="2400" dirty="0">
                <a:solidFill>
                  <a:srgbClr val="0A0A0A"/>
                </a:solidFill>
                <a:latin typeface="var(--stk-f_family)"/>
              </a:rPr>
              <a:t>пользователей других площадок наиболее популярным ответом оказался «использую реже раза в месяц или совсем не использую». </a:t>
            </a:r>
            <a:endParaRPr lang="ru-RU" sz="2400" dirty="0" smtClean="0">
              <a:solidFill>
                <a:srgbClr val="0A0A0A"/>
              </a:solidFill>
              <a:latin typeface="var(--stk-f_family)"/>
            </a:endParaRPr>
          </a:p>
          <a:p>
            <a:pPr fontAlgn="base"/>
            <a:r>
              <a:rPr lang="ru-RU" sz="2400" dirty="0" smtClean="0">
                <a:solidFill>
                  <a:srgbClr val="0A0A0A"/>
                </a:solidFill>
                <a:latin typeface="var(--stk-f_family)"/>
              </a:rPr>
              <a:t>Это </a:t>
            </a:r>
            <a:r>
              <a:rPr lang="ru-RU" sz="2400" dirty="0" err="1">
                <a:solidFill>
                  <a:srgbClr val="0A0A0A"/>
                </a:solidFill>
                <a:latin typeface="var(--stk-f_family)"/>
              </a:rPr>
              <a:t>Twitter</a:t>
            </a:r>
            <a:r>
              <a:rPr lang="ru-RU" sz="2400" dirty="0">
                <a:solidFill>
                  <a:srgbClr val="0A0A0A"/>
                </a:solidFill>
                <a:latin typeface="var(--stk-f_family)"/>
              </a:rPr>
              <a:t> — 63%, </a:t>
            </a:r>
            <a:r>
              <a:rPr lang="ru-RU" sz="2400" dirty="0" err="1">
                <a:solidFill>
                  <a:srgbClr val="0A0A0A"/>
                </a:solidFill>
                <a:latin typeface="var(--stk-f_family)"/>
              </a:rPr>
              <a:t>Telegram</a:t>
            </a:r>
            <a:r>
              <a:rPr lang="ru-RU" sz="2400" dirty="0">
                <a:solidFill>
                  <a:srgbClr val="0A0A0A"/>
                </a:solidFill>
                <a:latin typeface="var(--stk-f_family)"/>
              </a:rPr>
              <a:t> — 61%, </a:t>
            </a:r>
            <a:r>
              <a:rPr lang="ru-RU" sz="2400" dirty="0" smtClean="0">
                <a:solidFill>
                  <a:srgbClr val="0A0A0A"/>
                </a:solidFill>
                <a:latin typeface="var(--stk-f_family)"/>
              </a:rPr>
              <a:t/>
            </a:r>
            <a:br>
              <a:rPr lang="ru-RU" sz="2400" dirty="0" smtClean="0">
                <a:solidFill>
                  <a:srgbClr val="0A0A0A"/>
                </a:solidFill>
                <a:latin typeface="var(--stk-f_family)"/>
              </a:rPr>
            </a:br>
            <a:r>
              <a:rPr lang="ru-RU" sz="2400" dirty="0" err="1" smtClean="0">
                <a:solidFill>
                  <a:srgbClr val="0A0A0A"/>
                </a:solidFill>
                <a:latin typeface="var(--stk-f_family)"/>
              </a:rPr>
              <a:t>Viber</a:t>
            </a:r>
            <a:r>
              <a:rPr lang="ru-RU" sz="2400" dirty="0" smtClean="0">
                <a:solidFill>
                  <a:srgbClr val="0A0A0A"/>
                </a:solidFill>
                <a:latin typeface="var(--stk-f_family)"/>
              </a:rPr>
              <a:t> </a:t>
            </a:r>
            <a:r>
              <a:rPr lang="ru-RU" sz="2400" dirty="0">
                <a:solidFill>
                  <a:srgbClr val="0A0A0A"/>
                </a:solidFill>
                <a:latin typeface="var(--stk-f_family)"/>
              </a:rPr>
              <a:t>— 46%, </a:t>
            </a:r>
            <a:r>
              <a:rPr lang="ru-RU" sz="2400" dirty="0" err="1">
                <a:solidFill>
                  <a:srgbClr val="0A0A0A"/>
                </a:solidFill>
                <a:latin typeface="var(--stk-f_family)"/>
              </a:rPr>
              <a:t>Instagram</a:t>
            </a:r>
            <a:r>
              <a:rPr lang="ru-RU" sz="2400" dirty="0">
                <a:solidFill>
                  <a:srgbClr val="0A0A0A"/>
                </a:solidFill>
                <a:latin typeface="var(--stk-f_family)"/>
              </a:rPr>
              <a:t> — 41%, </a:t>
            </a:r>
            <a:r>
              <a:rPr lang="ru-RU" sz="2400" dirty="0" smtClean="0">
                <a:solidFill>
                  <a:srgbClr val="0A0A0A"/>
                </a:solidFill>
                <a:latin typeface="var(--stk-f_family)"/>
              </a:rPr>
              <a:t/>
            </a:r>
            <a:br>
              <a:rPr lang="ru-RU" sz="2400" dirty="0" smtClean="0">
                <a:solidFill>
                  <a:srgbClr val="0A0A0A"/>
                </a:solidFill>
                <a:latin typeface="var(--stk-f_family)"/>
              </a:rPr>
            </a:br>
            <a:r>
              <a:rPr lang="ru-RU" sz="2400" dirty="0" err="1" smtClean="0">
                <a:solidFill>
                  <a:srgbClr val="0A0A0A"/>
                </a:solidFill>
                <a:latin typeface="var(--stk-f_family)"/>
              </a:rPr>
              <a:t>Facebook</a:t>
            </a:r>
            <a:r>
              <a:rPr lang="ru-RU" sz="2400" dirty="0" smtClean="0">
                <a:solidFill>
                  <a:srgbClr val="0A0A0A"/>
                </a:solidFill>
                <a:latin typeface="var(--stk-f_family)"/>
              </a:rPr>
              <a:t> </a:t>
            </a:r>
            <a:r>
              <a:rPr lang="ru-RU" sz="2400" dirty="0">
                <a:solidFill>
                  <a:srgbClr val="0A0A0A"/>
                </a:solidFill>
                <a:latin typeface="var(--stk-f_family)"/>
              </a:rPr>
              <a:t>— 37% и «Одноклассники» — 35%.</a:t>
            </a:r>
            <a:endParaRPr lang="ru-RU" sz="2400" b="0" i="0" u="none" strike="noStrike" dirty="0">
              <a:solidFill>
                <a:srgbClr val="0A0A0A"/>
              </a:solidFill>
              <a:effectLst/>
              <a:latin typeface="var(--stk-f_family)"/>
            </a:endParaRPr>
          </a:p>
        </p:txBody>
      </p:sp>
    </p:spTree>
    <p:extLst>
      <p:ext uri="{BB962C8B-B14F-4D97-AF65-F5344CB8AC3E}">
        <p14:creationId xmlns:p14="http://schemas.microsoft.com/office/powerpoint/2010/main" val="75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8" y="1543506"/>
            <a:ext cx="7962630" cy="59719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Автоматизированное рабочее место (АРМ</a:t>
            </a:r>
            <a:r>
              <a:rPr lang="ru-RU" dirty="0" smtClean="0"/>
              <a:t>) </a:t>
            </a:r>
            <a:r>
              <a:rPr lang="ru-RU" b="1" dirty="0" smtClean="0"/>
              <a:t>учителя, пример</a:t>
            </a:r>
            <a:endParaRPr lang="ru-RU" b="1" dirty="0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115616" y="4941168"/>
            <a:ext cx="1584176" cy="1008112"/>
          </a:xfrm>
          <a:prstGeom prst="wedgeRectCallout">
            <a:avLst>
              <a:gd name="adj1" fmla="val 36732"/>
              <a:gd name="adj2" fmla="val -228293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Основной монитор с ВКС</a:t>
            </a: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3593763" y="5250712"/>
            <a:ext cx="1584176" cy="720080"/>
          </a:xfrm>
          <a:prstGeom prst="wedgeRectCallout">
            <a:avLst>
              <a:gd name="adj1" fmla="val 78936"/>
              <a:gd name="adj2" fmla="val -8511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Графический планшет</a:t>
            </a:r>
            <a:endParaRPr lang="ru-RU" dirty="0"/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7083836" y="2482852"/>
            <a:ext cx="2060164" cy="1723000"/>
          </a:xfrm>
          <a:prstGeom prst="wedgeRectCallout">
            <a:avLst>
              <a:gd name="adj1" fmla="val -69102"/>
              <a:gd name="adj2" fmla="val -187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Второй монитор для отображения презентаций и данных с графического планшета</a:t>
            </a:r>
            <a:endParaRPr lang="ru-RU" dirty="0"/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5640244" y="5733256"/>
            <a:ext cx="1584176" cy="720080"/>
          </a:xfrm>
          <a:prstGeom prst="wedgeRectCallout">
            <a:avLst>
              <a:gd name="adj1" fmla="val 82661"/>
              <a:gd name="adj2" fmla="val -15065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Мобильный телефон</a:t>
            </a:r>
            <a:endParaRPr lang="ru-RU" dirty="0"/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205826" y="1908086"/>
            <a:ext cx="1656184" cy="1149532"/>
          </a:xfrm>
          <a:prstGeom prst="wedgeRectCallout">
            <a:avLst>
              <a:gd name="adj1" fmla="val 113073"/>
              <a:gd name="adj2" fmla="val -3358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Web</a:t>
            </a:r>
            <a:r>
              <a:rPr lang="ru-RU" dirty="0" smtClean="0"/>
              <a:t>камера </a:t>
            </a:r>
            <a:br>
              <a:rPr lang="ru-RU" dirty="0" smtClean="0"/>
            </a:br>
            <a:r>
              <a:rPr lang="ru-RU" dirty="0" smtClean="0"/>
              <a:t>со встроенным микрофоном</a:t>
            </a:r>
            <a:endParaRPr lang="ru-RU" dirty="0"/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4139952" y="3567679"/>
            <a:ext cx="1201449" cy="351506"/>
          </a:xfrm>
          <a:prstGeom prst="wedgeRectCallout">
            <a:avLst>
              <a:gd name="adj1" fmla="val -53711"/>
              <a:gd name="adj2" fmla="val -24410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Колонки</a:t>
            </a:r>
            <a:endParaRPr lang="ru-RU" dirty="0"/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6849619" y="1429334"/>
            <a:ext cx="2016546" cy="720080"/>
          </a:xfrm>
          <a:prstGeom prst="wedgeRectCallout">
            <a:avLst>
              <a:gd name="adj1" fmla="val -118197"/>
              <a:gd name="adj2" fmla="val 21391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Умная колонка Яндекс Алиса</a:t>
            </a:r>
            <a:endParaRPr lang="ru-RU" dirty="0"/>
          </a:p>
        </p:txBody>
      </p:sp>
      <p:sp>
        <p:nvSpPr>
          <p:cNvPr id="31" name="Прямоугольная выноска 30"/>
          <p:cNvSpPr/>
          <p:nvPr/>
        </p:nvSpPr>
        <p:spPr>
          <a:xfrm>
            <a:off x="4942849" y="1543506"/>
            <a:ext cx="1489483" cy="605908"/>
          </a:xfrm>
          <a:prstGeom prst="wedgeRectCallout">
            <a:avLst>
              <a:gd name="adj1" fmla="val -76623"/>
              <a:gd name="adj2" fmla="val 117583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Wi-Fi </a:t>
            </a:r>
            <a:r>
              <a:rPr lang="ru-RU" dirty="0" smtClean="0"/>
              <a:t>роутер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4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134716"/>
            <a:ext cx="8712968" cy="1606226"/>
          </a:xfrm>
        </p:spPr>
        <p:txBody>
          <a:bodyPr>
            <a:normAutofit fontScale="90000"/>
          </a:bodyPr>
          <a:lstStyle/>
          <a:p>
            <a:r>
              <a:rPr lang="ru-RU" dirty="0"/>
              <a:t>Автоматизированное рабочее место (АРМ</a:t>
            </a:r>
            <a:r>
              <a:rPr lang="ru-RU" dirty="0" smtClean="0"/>
              <a:t>) </a:t>
            </a:r>
            <a:r>
              <a:rPr lang="ru-RU" b="1" dirty="0" smtClean="0"/>
              <a:t>учащегося </a:t>
            </a:r>
            <a:br>
              <a:rPr lang="ru-RU" b="1" dirty="0" smtClean="0"/>
            </a:br>
            <a:r>
              <a:rPr lang="ru-RU" b="1" dirty="0" smtClean="0"/>
              <a:t>(</a:t>
            </a:r>
            <a:r>
              <a:rPr lang="ru-RU" b="1" dirty="0"/>
              <a:t>аппаратный комплекс)</a:t>
            </a:r>
          </a:p>
        </p:txBody>
      </p:sp>
      <p:pic>
        <p:nvPicPr>
          <p:cNvPr id="1026" name="Picture 2" descr="Что такое Персональный компьютер (ПК)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02" y="1813984"/>
            <a:ext cx="3567063" cy="214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упить графический планшет Huion H430P (Black) в Москве в каталоге планшеты  Huion с доставкой. Характеристики, цены в интернет-магазине iCover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9" y="3961844"/>
            <a:ext cx="1702988" cy="13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Веб-камера SVEN IC-300 — купить по выгодной цене на Яндекс.Маркет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44" y="5142698"/>
            <a:ext cx="1487041" cy="14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1584486" y="3745981"/>
            <a:ext cx="1338776" cy="9091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78792" y="5781648"/>
            <a:ext cx="1935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Встроенный Микрофон</a:t>
            </a:r>
            <a:endParaRPr lang="ru-RU" sz="2400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2335364" y="6039002"/>
            <a:ext cx="899514" cy="443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38" name="Picture 14" descr="Беспроводные наушники JBL T450BT — купить по выгодной цене на Яндекс.Маркете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0" y="1822359"/>
            <a:ext cx="1408841" cy="140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flipH="1">
            <a:off x="4716016" y="2377053"/>
            <a:ext cx="75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ВКС</a:t>
            </a:r>
            <a:endParaRPr lang="ru-RU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1331640" y="2794459"/>
            <a:ext cx="1447965" cy="2366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50" name="Picture 2" descr="знак вопроса - Поиск в Google | Знаки, Инстаграм, Икон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3" y="4801248"/>
            <a:ext cx="1048682" cy="104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♥ Письменный стол МСТ-ССР-07 Стол письменный Рикс-7 фабрика МФ Мастер  купить дешево в Москве и Спб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32" y="2746385"/>
            <a:ext cx="2297841" cy="172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Смайлик-эмодзи ❌ 'Крестик' ВК (ВКонтакте), Инстаграм, Ватсап: код смайла,  значение и расшифровк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142" y="3954222"/>
            <a:ext cx="721337" cy="72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312807" y="3784124"/>
            <a:ext cx="159740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ГДЕ ПИСАТЬ РЕБЕНКУ???</a:t>
            </a:r>
            <a:endParaRPr lang="ru-RU" sz="2000" dirty="0"/>
          </a:p>
        </p:txBody>
      </p:sp>
      <p:pic>
        <p:nvPicPr>
          <p:cNvPr id="2060" name="Picture 12" descr="Купить Стол компьютерный &quot;Базис 1&quot;, цена в Камышине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313" y="4790155"/>
            <a:ext cx="2213811" cy="193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Иконка галочка, отметка, success, размер 16x16 | id44439 | iconbird.c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509" y="5561299"/>
            <a:ext cx="974243" cy="9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✓ Смартфон PNG #5 скачать клипарт бесплатно - Clipart-DB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108" y="1205041"/>
            <a:ext cx="707494" cy="121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Смайлик-эмодзи ❌ 'Крестик' ВК (ВКонтакте), Инстаграм, Ватсап: код смайла,  значение и расшифровк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03" y="1195657"/>
            <a:ext cx="562607" cy="56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Иконка галочка, отметка, success, размер 16x16 | id44439 | iconbird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121" y="1840336"/>
            <a:ext cx="672631" cy="67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знак вопроса - Поиск в Google | Знаки, Инстаграм, Иконки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71" y="1583378"/>
            <a:ext cx="480658" cy="48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Прямая со стрелкой 48"/>
          <p:cNvCxnSpPr/>
          <p:nvPr/>
        </p:nvCxnSpPr>
        <p:spPr>
          <a:xfrm flipV="1">
            <a:off x="2491168" y="3888839"/>
            <a:ext cx="1206749" cy="13443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5163880" y="3791149"/>
            <a:ext cx="2491172" cy="156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66" name="Picture 18" descr="настольная лампа | Началочка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03" y="4530071"/>
            <a:ext cx="758871" cy="7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открытая книга изображения, открытая книга, Откройте книги, книга PNG Image  and Clipart | Открытая книга, Книги, Рисунок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751" y="3804570"/>
            <a:ext cx="1957519" cy="12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Печать тетрадей на заказ в Москве по цене от 3018 рублей. Печать рабочих  тетрадей оптом в копицентре Printside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775" y="4828042"/>
            <a:ext cx="1699763" cy="9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Прямая со стрелкой 64"/>
          <p:cNvCxnSpPr/>
          <p:nvPr/>
        </p:nvCxnSpPr>
        <p:spPr>
          <a:xfrm flipV="1">
            <a:off x="5900369" y="5242113"/>
            <a:ext cx="974617" cy="599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4413022" y="4530071"/>
            <a:ext cx="2426211" cy="667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95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3168352"/>
          </a:xfrm>
        </p:spPr>
        <p:txBody>
          <a:bodyPr/>
          <a:lstStyle/>
          <a:p>
            <a:r>
              <a:rPr lang="ru-RU" dirty="0" smtClean="0"/>
              <a:t>Офисные приложения</a:t>
            </a:r>
          </a:p>
          <a:p>
            <a:r>
              <a:rPr lang="ru-RU" dirty="0" smtClean="0"/>
              <a:t>Браузер</a:t>
            </a:r>
          </a:p>
          <a:p>
            <a:r>
              <a:rPr lang="ru-RU" dirty="0" smtClean="0"/>
              <a:t>Специализированное программное обеспечение</a:t>
            </a:r>
          </a:p>
          <a:p>
            <a:r>
              <a:rPr lang="ru-RU" dirty="0" smtClean="0"/>
              <a:t>ВКС – программа для видеоконференций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Автоматизированное рабочее место (АРМ</a:t>
            </a:r>
            <a:r>
              <a:rPr lang="ru-RU" dirty="0" smtClean="0"/>
              <a:t>)</a:t>
            </a:r>
            <a:r>
              <a:rPr lang="ru-RU" b="1" dirty="0" smtClean="0"/>
              <a:t>(программный </a:t>
            </a:r>
            <a:r>
              <a:rPr lang="ru-RU" b="1" dirty="0"/>
              <a:t>комплекс)</a:t>
            </a:r>
          </a:p>
        </p:txBody>
      </p:sp>
    </p:spTree>
    <p:extLst>
      <p:ext uri="{BB962C8B-B14F-4D97-AF65-F5344CB8AC3E}">
        <p14:creationId xmlns:p14="http://schemas.microsoft.com/office/powerpoint/2010/main" val="17825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56108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ea typeface="Batang" panose="02030600000101010101" pitchFamily="18" charset="-127"/>
              </a:rPr>
              <a:t>Наиболее популярными средствами коммуникации с поддержкой видеосвязи, как показал анализ данных в сети Интернет, являются: </a:t>
            </a:r>
            <a:r>
              <a:rPr lang="ru-RU" sz="2400" dirty="0" err="1">
                <a:ea typeface="Batang" panose="02030600000101010101" pitchFamily="18" charset="-127"/>
              </a:rPr>
              <a:t>Google</a:t>
            </a:r>
            <a:r>
              <a:rPr lang="ru-RU" sz="2400" dirty="0">
                <a:ea typeface="Batang" panose="02030600000101010101" pitchFamily="18" charset="-127"/>
              </a:rPr>
              <a:t> </a:t>
            </a:r>
            <a:r>
              <a:rPr lang="ru-RU" sz="2400" dirty="0" err="1">
                <a:ea typeface="Batang" panose="02030600000101010101" pitchFamily="18" charset="-127"/>
              </a:rPr>
              <a:t>Hangouts</a:t>
            </a:r>
            <a:r>
              <a:rPr lang="ru-RU" sz="2400" dirty="0">
                <a:ea typeface="Batang" panose="02030600000101010101" pitchFamily="18" charset="-127"/>
              </a:rPr>
              <a:t>, </a:t>
            </a:r>
            <a:r>
              <a:rPr lang="ru-RU" sz="2400" dirty="0" err="1">
                <a:ea typeface="Batang" panose="02030600000101010101" pitchFamily="18" charset="-127"/>
              </a:rPr>
              <a:t>Zoom</a:t>
            </a:r>
            <a:r>
              <a:rPr lang="ru-RU" sz="2400" dirty="0">
                <a:ea typeface="Batang" panose="02030600000101010101" pitchFamily="18" charset="-127"/>
              </a:rPr>
              <a:t>, </a:t>
            </a:r>
            <a:r>
              <a:rPr lang="ru-RU" sz="2400" dirty="0" err="1">
                <a:ea typeface="Batang" panose="02030600000101010101" pitchFamily="18" charset="-127"/>
              </a:rPr>
              <a:t>GetCourse</a:t>
            </a:r>
            <a:r>
              <a:rPr lang="ru-RU" sz="2400" dirty="0">
                <a:ea typeface="Batang" panose="02030600000101010101" pitchFamily="18" charset="-127"/>
              </a:rPr>
              <a:t>, </a:t>
            </a:r>
            <a:r>
              <a:rPr lang="ru-RU" sz="2400" dirty="0" err="1">
                <a:ea typeface="Batang" panose="02030600000101010101" pitchFamily="18" charset="-127"/>
              </a:rPr>
              <a:t>Skype</a:t>
            </a:r>
            <a:r>
              <a:rPr lang="ru-RU" sz="2400" dirty="0">
                <a:ea typeface="Batang" panose="02030600000101010101" pitchFamily="18" charset="-127"/>
              </a:rPr>
              <a:t>, </a:t>
            </a:r>
            <a:r>
              <a:rPr lang="ru-RU" sz="2400" dirty="0" err="1">
                <a:ea typeface="Batang" panose="02030600000101010101" pitchFamily="18" charset="-127"/>
              </a:rPr>
              <a:t>Cisco</a:t>
            </a:r>
            <a:r>
              <a:rPr lang="ru-RU" sz="2400" dirty="0">
                <a:ea typeface="Batang" panose="02030600000101010101" pitchFamily="18" charset="-127"/>
              </a:rPr>
              <a:t> </a:t>
            </a:r>
            <a:r>
              <a:rPr lang="ru-RU" sz="2400" dirty="0" err="1">
                <a:ea typeface="Batang" panose="02030600000101010101" pitchFamily="18" charset="-127"/>
              </a:rPr>
              <a:t>Webex</a:t>
            </a:r>
            <a:r>
              <a:rPr lang="ru-RU" sz="2400" dirty="0">
                <a:ea typeface="Batang" panose="02030600000101010101" pitchFamily="18" charset="-127"/>
              </a:rPr>
              <a:t> </a:t>
            </a:r>
            <a:r>
              <a:rPr lang="ru-RU" sz="2400" dirty="0" err="1">
                <a:ea typeface="Batang" panose="02030600000101010101" pitchFamily="18" charset="-127"/>
              </a:rPr>
              <a:t>Meetengs</a:t>
            </a:r>
            <a:r>
              <a:rPr lang="ru-RU" sz="2400" dirty="0">
                <a:ea typeface="Batang" panose="02030600000101010101" pitchFamily="18" charset="-127"/>
              </a:rPr>
              <a:t>, </a:t>
            </a:r>
            <a:r>
              <a:rPr lang="ru-RU" sz="2400" dirty="0" err="1">
                <a:ea typeface="Batang" panose="02030600000101010101" pitchFamily="18" charset="-127"/>
              </a:rPr>
              <a:t>Discord</a:t>
            </a:r>
            <a:r>
              <a:rPr lang="ru-RU" sz="2400" dirty="0">
                <a:ea typeface="Batang" panose="02030600000101010101" pitchFamily="18" charset="-127"/>
              </a:rPr>
              <a:t> и прямые трансляции в </a:t>
            </a:r>
            <a:r>
              <a:rPr lang="ru-RU" sz="2400" dirty="0" err="1">
                <a:ea typeface="Batang" panose="02030600000101010101" pitchFamily="18" charset="-127"/>
              </a:rPr>
              <a:t>YouTube</a:t>
            </a:r>
            <a:r>
              <a:rPr lang="ru-RU" sz="2400" dirty="0">
                <a:ea typeface="Batang" panose="02030600000101010101" pitchFamily="18" charset="-127"/>
              </a:rPr>
              <a:t>. 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126754"/>
            <a:ext cx="2711102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7231" y="2132856"/>
            <a:ext cx="2160240" cy="2160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126754"/>
            <a:ext cx="360040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82" y="4608512"/>
            <a:ext cx="3498602" cy="15618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2606" y="4447182"/>
            <a:ext cx="2007597" cy="18611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3" y="4463950"/>
            <a:ext cx="2880320" cy="18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4192"/>
            <a:ext cx="6363593" cy="64533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6445721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https://habr.com/ru/company/leader-id/blog/495094</a:t>
            </a:r>
            <a:r>
              <a:rPr lang="ru-RU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764704"/>
            <a:ext cx="2085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Данные </a:t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1 апреля </a:t>
            </a:r>
            <a:r>
              <a:rPr lang="ru-RU" dirty="0" smtClean="0"/>
              <a:t>2020 г.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3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rapolis Human Capital Mana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3821"/>
            <a:ext cx="3580599" cy="209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VR Mobile – Apps bei Google Pl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74" y="1929759"/>
            <a:ext cx="1191092" cy="119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dobe Connect Pro Meeting предоставляет следующие основные функциональные  возможност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382" y="1310283"/>
            <a:ext cx="3081763" cy="2081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dobe Connect не работает. Текущие проблемы и статус - Outage.Repo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17" y="1999586"/>
            <a:ext cx="1591703" cy="96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Многоточечные видеоконференции - обзор на WebMeeting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5" y="3599619"/>
            <a:ext cx="3462230" cy="2775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Купить сервер видеоконференций (ВКС) STSS Flagman TrueConf110.4-002LF,  конфигуратор сервера, цена. Продажа серверов видеоконференций (ВКС) STSS  Flagman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05" y="4218252"/>
            <a:ext cx="1230630" cy="15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Вебинар FM (@webinarfm) | Twitt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004" y="3826904"/>
            <a:ext cx="3204517" cy="1802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Создание личного кабинета на webinar.fm - YouTub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34250" r="8834" b="30050"/>
          <a:stretch/>
        </p:blipFill>
        <p:spPr bwMode="auto">
          <a:xfrm>
            <a:off x="5612004" y="5631400"/>
            <a:ext cx="3204517" cy="98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09209" y="204084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ru-RU" dirty="0" smtClean="0"/>
              <a:t>Примеры многофункциональных ВКС</a:t>
            </a:r>
            <a:endParaRPr lang="ru-RU" dirty="0"/>
          </a:p>
        </p:txBody>
      </p:sp>
      <p:pic>
        <p:nvPicPr>
          <p:cNvPr id="3098" name="Picture 26" descr="Бесплатные web видеоконференции с использованием BigBlueButton. Опыт  установки, настройки и использования » IT и Мультимедиа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6" b="11466"/>
          <a:stretch/>
        </p:blipFill>
        <p:spPr bwMode="auto">
          <a:xfrm>
            <a:off x="2747080" y="1686894"/>
            <a:ext cx="4066209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Видеоконференции BigBlueButton | DarkFes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30" y="3239257"/>
            <a:ext cx="2208667" cy="72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Новые функции Microsoft Teams для комфортной работы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27" y="4252135"/>
            <a:ext cx="3444886" cy="1230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09d864a9a1e859842c254cfd3e6d1f9ae9eb481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</TotalTime>
  <Words>646</Words>
  <Application>Microsoft Office PowerPoint</Application>
  <PresentationFormat>Экран (4:3)</PresentationFormat>
  <Paragraphs>115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Batang</vt:lpstr>
      <vt:lpstr>Arial</vt:lpstr>
      <vt:lpstr>Calibri</vt:lpstr>
      <vt:lpstr>var(--stk-f_family)</vt:lpstr>
      <vt:lpstr>Тема Office</vt:lpstr>
      <vt:lpstr>Возможности и особенности использования технологий видеоконференцсвязи для осуществления дистанционного образования детей с ОВЗ</vt:lpstr>
      <vt:lpstr>Автоматизированное рабочее место (АРМ) </vt:lpstr>
      <vt:lpstr>Автоматизированное рабочее место (АРМ) учителя при дистанционном обучении (аппаратный комплекс)</vt:lpstr>
      <vt:lpstr>Автоматизированное рабочее место (АРМ) учителя, пример</vt:lpstr>
      <vt:lpstr>Автоматизированное рабочее место (АРМ) учащегося  (аппаратный комплекс)</vt:lpstr>
      <vt:lpstr>Автоматизированное рабочее место (АРМ)(программный комплекс)</vt:lpstr>
      <vt:lpstr>Презентация PowerPoint</vt:lpstr>
      <vt:lpstr>Презентация PowerPoint</vt:lpstr>
      <vt:lpstr>Примеры многофункциональных ВКС</vt:lpstr>
      <vt:lpstr>Google Hangouts</vt:lpstr>
      <vt:lpstr>Презентация PowerPoint</vt:lpstr>
      <vt:lpstr>Google Hangouts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Специфика использования мобильных приложений (мессенджеров) и социальных сетей для проведения on-line уроков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Социальные сети</vt:lpstr>
      <vt:lpstr>Презентация PowerPoint</vt:lpstr>
    </vt:vector>
  </TitlesOfParts>
  <Company>http://presentation-creation.ru/</Company>
  <LinksUpToDate>false</LinksUpToDate>
  <SharedDoc>false</SharedDoc>
  <HyperlinkBase>http://presentation-creation.ru/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Точечные связи</dc:title>
  <dc:creator>obstinate</dc:creator>
  <dc:description>Шаблон презентации с сайта http://presentation-creation.ru</dc:description>
  <cp:lastModifiedBy>Liubov Sardak</cp:lastModifiedBy>
  <cp:revision>67</cp:revision>
  <dcterms:created xsi:type="dcterms:W3CDTF">2017-04-09T07:15:28Z</dcterms:created>
  <dcterms:modified xsi:type="dcterms:W3CDTF">2020-10-04T15:37:41Z</dcterms:modified>
</cp:coreProperties>
</file>