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2" r:id="rId3"/>
    <p:sldId id="270" r:id="rId4"/>
    <p:sldId id="273" r:id="rId5"/>
    <p:sldId id="274" r:id="rId6"/>
    <p:sldId id="257" r:id="rId7"/>
    <p:sldId id="258" r:id="rId8"/>
    <p:sldId id="25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5" r:id="rId17"/>
    <p:sldId id="276" r:id="rId18"/>
    <p:sldId id="277" r:id="rId19"/>
    <p:sldId id="278" r:id="rId20"/>
    <p:sldId id="281" r:id="rId21"/>
    <p:sldId id="285" r:id="rId22"/>
    <p:sldId id="282" r:id="rId23"/>
    <p:sldId id="283" r:id="rId24"/>
    <p:sldId id="284" r:id="rId25"/>
    <p:sldId id="279" r:id="rId26"/>
    <p:sldId id="287" r:id="rId27"/>
    <p:sldId id="286" r:id="rId28"/>
    <p:sldId id="280" r:id="rId29"/>
    <p:sldId id="288" r:id="rId30"/>
    <p:sldId id="291" r:id="rId31"/>
    <p:sldId id="290" r:id="rId32"/>
    <p:sldId id="289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7" r:id="rId48"/>
    <p:sldId id="306" r:id="rId4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48098" y="355472"/>
            <a:ext cx="2495803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uchebnik.mos.ru/catalogu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uchebnik.mos.ru/catalogu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education.yandex.ru/main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yaklass.ru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uchi.r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://www.yaklass.r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Evb4nh0BxE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interneturok.ru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edu.skysmart.ru/teacher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foxford.ru/?utm_source=yandex&amp;utm_medium=cpc&amp;utm_campaign=search_russia_brand_bukr&amp;utm_term=foxford&amp;utm_content=brand_%7b8562202888%7d&amp;yclid=5902406091266350300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olimpium.ru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iqsha.ru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&#1091;&#1088;&#1086;&#1082;&#1094;&#1080;&#1092;&#1088;&#1099;.&#1088;&#1092;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briop.ru/uchi.ru" TargetMode="External"/><Relationship Id="rId13" Type="http://schemas.openxmlformats.org/officeDocument/2006/relationships/hyperlink" Target="http://briop.ru/myskills.ru" TargetMode="External"/><Relationship Id="rId18" Type="http://schemas.openxmlformats.org/officeDocument/2006/relationships/hyperlink" Target="http://briop.ru/%D1%83%D1%80%D0%BE%D0%BA%D1%86%D0%B8%D1%84%D1%80%D1%8B.%D1%80%D1%84" TargetMode="External"/><Relationship Id="rId3" Type="http://schemas.openxmlformats.org/officeDocument/2006/relationships/image" Target="../media/image57.png"/><Relationship Id="rId7" Type="http://schemas.openxmlformats.org/officeDocument/2006/relationships/hyperlink" Target="http://briop.ru/yaklass.ru" TargetMode="External"/><Relationship Id="rId12" Type="http://schemas.openxmlformats.org/officeDocument/2006/relationships/hyperlink" Target="http://briop.ru/skyeng.ru" TargetMode="External"/><Relationship Id="rId17" Type="http://schemas.openxmlformats.org/officeDocument/2006/relationships/hyperlink" Target="http://briop.ru/worldskills.ru" TargetMode="External"/><Relationship Id="rId2" Type="http://schemas.openxmlformats.org/officeDocument/2006/relationships/hyperlink" Target="https://&#1089;&#1072;&#1081;&#1090;&#1086;&#1073;&#1088;&#1072;&#1079;&#1086;&#1074;&#1072;&#1085;&#1080;&#1103;.&#1088;&#1092;/" TargetMode="External"/><Relationship Id="rId16" Type="http://schemas.openxmlformats.org/officeDocument/2006/relationships/hyperlink" Target="http://briop.ru/bilet-help.worldskills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riop.ru/education.yandex.ru/home" TargetMode="External"/><Relationship Id="rId11" Type="http://schemas.openxmlformats.org/officeDocument/2006/relationships/hyperlink" Target="http://briop.ru/interneturok.ru" TargetMode="External"/><Relationship Id="rId5" Type="http://schemas.openxmlformats.org/officeDocument/2006/relationships/hyperlink" Target="http://briop.ru/mos.ru/city/projects/mesh" TargetMode="External"/><Relationship Id="rId15" Type="http://schemas.openxmlformats.org/officeDocument/2006/relationships/hyperlink" Target="http://briop.ru/mosobr.tv" TargetMode="External"/><Relationship Id="rId10" Type="http://schemas.openxmlformats.org/officeDocument/2006/relationships/hyperlink" Target="http://briop.ru/foxford.ru" TargetMode="External"/><Relationship Id="rId4" Type="http://schemas.openxmlformats.org/officeDocument/2006/relationships/hyperlink" Target="http://briop.ru/resh.edu.ru" TargetMode="External"/><Relationship Id="rId9" Type="http://schemas.openxmlformats.org/officeDocument/2006/relationships/hyperlink" Target="http://briop.ru/pcbl.ru" TargetMode="External"/><Relationship Id="rId14" Type="http://schemas.openxmlformats.org/officeDocument/2006/relationships/hyperlink" Target="http://briop.ru/olimpium.ru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94;&#1077;&#1085;&#1090;&#1088;-&#1088;&#1077;&#1089;&#1091;&#1088;&#1089;.&#1088;&#1092;/" TargetMode="External"/><Relationship Id="rId2" Type="http://schemas.openxmlformats.org/officeDocument/2006/relationships/hyperlink" Target="mailto:terehinaev@gmail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9200" y="2967939"/>
            <a:ext cx="9677400" cy="3313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spc="-15" dirty="0">
                <a:solidFill>
                  <a:srgbClr val="000066"/>
                </a:solidFill>
                <a:cs typeface="Calibri"/>
              </a:rPr>
              <a:t>Поиск и использование </a:t>
            </a:r>
            <a:br>
              <a:rPr lang="ru-RU" sz="3000" b="1" spc="-15" dirty="0">
                <a:solidFill>
                  <a:srgbClr val="000066"/>
                </a:solidFill>
                <a:cs typeface="Calibri"/>
              </a:rPr>
            </a:br>
            <a:r>
              <a:rPr lang="ru-RU" sz="3000" b="1" spc="-15" dirty="0">
                <a:solidFill>
                  <a:srgbClr val="000066"/>
                </a:solidFill>
                <a:cs typeface="Calibri"/>
              </a:rPr>
              <a:t>интернет-ресурсов, предлагающих задания для удаленной </a:t>
            </a:r>
            <a:r>
              <a:rPr lang="ru-RU" sz="3000" b="1" spc="-15" dirty="0" smtClean="0">
                <a:solidFill>
                  <a:srgbClr val="000066"/>
                </a:solidFill>
                <a:cs typeface="Calibri"/>
              </a:rPr>
              <a:t>работы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endParaRPr lang="ru-RU" sz="3000" b="1" spc="-15" dirty="0" smtClean="0">
              <a:solidFill>
                <a:srgbClr val="000066"/>
              </a:solidFill>
              <a:cs typeface="Calibri"/>
            </a:endParaRPr>
          </a:p>
          <a:p>
            <a:pPr marL="12700" algn="ctr">
              <a:spcBef>
                <a:spcPts val="100"/>
              </a:spcBef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Терехина Екатерина Викторовна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spc="-15" dirty="0">
                <a:solidFill>
                  <a:srgbClr val="000066"/>
                </a:solidFill>
                <a:cs typeface="Calibri"/>
              </a:rPr>
              <a:t/>
            </a:r>
            <a:br>
              <a:rPr lang="ru-RU" sz="3000" b="1" spc="-15" dirty="0">
                <a:solidFill>
                  <a:srgbClr val="000066"/>
                </a:solidFill>
                <a:cs typeface="Calibri"/>
              </a:rPr>
            </a:br>
            <a:endParaRPr sz="3000" dirty="0">
              <a:latin typeface="Calibri"/>
              <a:cs typeface="Calibri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4DC330A-CA75-492B-9B57-692ED708C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5472"/>
            <a:ext cx="11201400" cy="738664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/>
              <a:defRPr/>
            </a:pPr>
            <a:r>
              <a:rPr lang="ru-RU" sz="1800" kern="1200" dirty="0">
                <a:ea typeface="+mn-ea"/>
              </a:rPr>
              <a:t>ГБУ СО «Центр психолого-педагогической, медицинской и социальной помощи «Ресурс»</a:t>
            </a:r>
            <a:r>
              <a:rPr lang="ru-RU" sz="1800" kern="1200" dirty="0">
                <a:solidFill>
                  <a:prstClr val="black"/>
                </a:solidFill>
                <a:ea typeface="+mn-ea"/>
              </a:rPr>
              <a:t/>
            </a:r>
            <a:br>
              <a:rPr lang="ru-RU" sz="1800" kern="1200" dirty="0">
                <a:solidFill>
                  <a:prstClr val="black"/>
                </a:solidFill>
                <a:ea typeface="+mn-ea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Пример</a:t>
            </a:r>
            <a:r>
              <a:rPr spc="-65" dirty="0"/>
              <a:t> </a:t>
            </a:r>
            <a:r>
              <a:rPr spc="-5" dirty="0"/>
              <a:t>урока</a:t>
            </a:r>
          </a:p>
        </p:txBody>
      </p:sp>
      <p:sp>
        <p:nvSpPr>
          <p:cNvPr id="3" name="object 3"/>
          <p:cNvSpPr/>
          <p:nvPr/>
        </p:nvSpPr>
        <p:spPr>
          <a:xfrm>
            <a:off x="2347722" y="999032"/>
            <a:ext cx="7344791" cy="5716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46550" y="426846"/>
            <a:ext cx="40919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Формирование</a:t>
            </a:r>
            <a:r>
              <a:rPr spc="-125" dirty="0"/>
              <a:t> </a:t>
            </a:r>
            <a:r>
              <a:rPr spc="-5" dirty="0"/>
              <a:t>задания</a:t>
            </a:r>
          </a:p>
        </p:txBody>
      </p:sp>
      <p:sp>
        <p:nvSpPr>
          <p:cNvPr id="3" name="object 3"/>
          <p:cNvSpPr/>
          <p:nvPr/>
        </p:nvSpPr>
        <p:spPr>
          <a:xfrm>
            <a:off x="111401" y="1026413"/>
            <a:ext cx="6515734" cy="29229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61738" y="4059293"/>
            <a:ext cx="7323200" cy="2722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45730" y="1775586"/>
            <a:ext cx="34004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0066"/>
                </a:solidFill>
                <a:latin typeface="Calibri"/>
                <a:cs typeface="Calibri"/>
              </a:rPr>
              <a:t>Первый способ добавить</a:t>
            </a:r>
            <a:r>
              <a:rPr sz="1800" b="1" spc="3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задание</a:t>
            </a:r>
            <a:endParaRPr sz="1800">
              <a:latin typeface="Calibri"/>
              <a:cs typeface="Calibri"/>
            </a:endParaRPr>
          </a:p>
          <a:p>
            <a:pPr marL="54610" algn="ctr">
              <a:lnSpc>
                <a:spcPct val="100000"/>
              </a:lnSpc>
            </a:pP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из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личного</a:t>
            </a:r>
            <a:r>
              <a:rPr sz="1800" b="1" spc="-25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кабинета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1335" y="5071059"/>
            <a:ext cx="41179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0066"/>
                </a:solidFill>
                <a:latin typeface="Calibri"/>
                <a:cs typeface="Calibri"/>
              </a:rPr>
              <a:t>Второй способ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добавить </a:t>
            </a: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задание в</a:t>
            </a:r>
            <a:r>
              <a:rPr sz="1800" b="1" spc="-2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66"/>
                </a:solidFill>
                <a:latin typeface="Calibri"/>
                <a:cs typeface="Calibri"/>
              </a:rPr>
              <a:t>уроке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9570" y="261873"/>
            <a:ext cx="40919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Формирование</a:t>
            </a:r>
            <a:r>
              <a:rPr spc="-125" dirty="0"/>
              <a:t> </a:t>
            </a:r>
            <a:r>
              <a:rPr spc="-5" dirty="0"/>
              <a:t>задания</a:t>
            </a:r>
          </a:p>
        </p:txBody>
      </p:sp>
      <p:sp>
        <p:nvSpPr>
          <p:cNvPr id="3" name="object 3"/>
          <p:cNvSpPr/>
          <p:nvPr/>
        </p:nvSpPr>
        <p:spPr>
          <a:xfrm>
            <a:off x="125895" y="863117"/>
            <a:ext cx="5854827" cy="5854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16394" y="2556128"/>
            <a:ext cx="50615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Ответ </a:t>
            </a:r>
            <a:r>
              <a:rPr sz="1800" b="1" spc="-10" dirty="0">
                <a:solidFill>
                  <a:srgbClr val="000066"/>
                </a:solidFill>
                <a:latin typeface="Calibri"/>
                <a:cs typeface="Calibri"/>
              </a:rPr>
              <a:t>может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быть </a:t>
            </a: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дан в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виде текста, </a:t>
            </a: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в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виде</a:t>
            </a:r>
            <a:r>
              <a:rPr sz="1800" b="1" spc="-7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файла</a:t>
            </a:r>
            <a:endParaRPr sz="1800">
              <a:latin typeface="Calibri"/>
              <a:cs typeface="Calibri"/>
            </a:endParaRPr>
          </a:p>
          <a:p>
            <a:pPr marL="48260" algn="ctr">
              <a:lnSpc>
                <a:spcPct val="100000"/>
              </a:lnSpc>
            </a:pP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или </a:t>
            </a:r>
            <a:r>
              <a:rPr sz="1800" b="1" spc="-10" dirty="0">
                <a:solidFill>
                  <a:srgbClr val="000066"/>
                </a:solidFill>
                <a:latin typeface="Calibri"/>
                <a:cs typeface="Calibri"/>
              </a:rPr>
              <a:t>одновременно текст </a:t>
            </a: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с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файлом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1773" y="3908805"/>
            <a:ext cx="43281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3594" marR="5080" indent="-81153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Задание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назначается </a:t>
            </a:r>
            <a:r>
              <a:rPr sz="1800" b="1" spc="-20" dirty="0">
                <a:solidFill>
                  <a:srgbClr val="000066"/>
                </a:solidFill>
                <a:latin typeface="Calibri"/>
                <a:cs typeface="Calibri"/>
              </a:rPr>
              <a:t>отдельным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ученикам  или </a:t>
            </a:r>
            <a:r>
              <a:rPr sz="1800" b="1" spc="-10" dirty="0">
                <a:solidFill>
                  <a:srgbClr val="000066"/>
                </a:solidFill>
                <a:latin typeface="Calibri"/>
                <a:cs typeface="Calibri"/>
              </a:rPr>
              <a:t>всему классу </a:t>
            </a:r>
            <a:r>
              <a:rPr sz="1800" b="1" dirty="0">
                <a:solidFill>
                  <a:srgbClr val="000066"/>
                </a:solidFill>
                <a:latin typeface="Calibri"/>
                <a:cs typeface="Calibri"/>
              </a:rPr>
              <a:t>/</a:t>
            </a:r>
            <a:r>
              <a:rPr sz="1800" b="1" spc="3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классам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05603" y="443229"/>
            <a:ext cx="28200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Оценка</a:t>
            </a:r>
            <a:r>
              <a:rPr spc="-10" dirty="0"/>
              <a:t> </a:t>
            </a:r>
            <a:r>
              <a:rPr spc="-5" dirty="0"/>
              <a:t>заданий</a:t>
            </a:r>
          </a:p>
        </p:txBody>
      </p:sp>
      <p:sp>
        <p:nvSpPr>
          <p:cNvPr id="3" name="object 3"/>
          <p:cNvSpPr/>
          <p:nvPr/>
        </p:nvSpPr>
        <p:spPr>
          <a:xfrm>
            <a:off x="233349" y="989075"/>
            <a:ext cx="8383397" cy="2652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19476" y="3865588"/>
            <a:ext cx="9060688" cy="27988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63515" y="459740"/>
            <a:ext cx="28168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Оценка</a:t>
            </a:r>
            <a:r>
              <a:rPr spc="-35" dirty="0"/>
              <a:t> </a:t>
            </a:r>
            <a:r>
              <a:rPr spc="-5" dirty="0"/>
              <a:t>заданий</a:t>
            </a:r>
          </a:p>
        </p:txBody>
      </p:sp>
      <p:sp>
        <p:nvSpPr>
          <p:cNvPr id="3" name="object 3"/>
          <p:cNvSpPr/>
          <p:nvPr/>
        </p:nvSpPr>
        <p:spPr>
          <a:xfrm>
            <a:off x="140042" y="1125296"/>
            <a:ext cx="5254879" cy="55919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5876" y="1267790"/>
            <a:ext cx="6210300" cy="4829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68622" y="459740"/>
            <a:ext cx="44049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Организационная</a:t>
            </a:r>
            <a:r>
              <a:rPr spc="-70" dirty="0"/>
              <a:t> </a:t>
            </a:r>
            <a:r>
              <a:rPr spc="-10" dirty="0"/>
              <a:t>работа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81225" y="1669160"/>
            <a:ext cx="3515995" cy="1975485"/>
            <a:chOff x="2181225" y="1669160"/>
            <a:chExt cx="3515995" cy="1975485"/>
          </a:xfrm>
        </p:grpSpPr>
        <p:sp>
          <p:nvSpPr>
            <p:cNvPr id="4" name="object 4"/>
            <p:cNvSpPr/>
            <p:nvPr/>
          </p:nvSpPr>
          <p:spPr>
            <a:xfrm>
              <a:off x="2184400" y="1672335"/>
              <a:ext cx="3509391" cy="196875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84400" y="1672335"/>
              <a:ext cx="3509645" cy="1969135"/>
            </a:xfrm>
            <a:custGeom>
              <a:avLst/>
              <a:gdLst/>
              <a:ahLst/>
              <a:cxnLst/>
              <a:rect l="l" t="t" r="r" b="b"/>
              <a:pathLst>
                <a:path w="3509645" h="1969135">
                  <a:moveTo>
                    <a:pt x="0" y="328040"/>
                  </a:moveTo>
                  <a:lnTo>
                    <a:pt x="3558" y="279552"/>
                  </a:lnTo>
                  <a:lnTo>
                    <a:pt x="13895" y="233277"/>
                  </a:lnTo>
                  <a:lnTo>
                    <a:pt x="30502" y="189722"/>
                  </a:lnTo>
                  <a:lnTo>
                    <a:pt x="52873" y="149394"/>
                  </a:lnTo>
                  <a:lnTo>
                    <a:pt x="80498" y="112798"/>
                  </a:lnTo>
                  <a:lnTo>
                    <a:pt x="112871" y="80443"/>
                  </a:lnTo>
                  <a:lnTo>
                    <a:pt x="149482" y="52835"/>
                  </a:lnTo>
                  <a:lnTo>
                    <a:pt x="189826" y="30479"/>
                  </a:lnTo>
                  <a:lnTo>
                    <a:pt x="233393" y="13884"/>
                  </a:lnTo>
                  <a:lnTo>
                    <a:pt x="279676" y="3555"/>
                  </a:lnTo>
                  <a:lnTo>
                    <a:pt x="328168" y="0"/>
                  </a:lnTo>
                  <a:lnTo>
                    <a:pt x="3181223" y="0"/>
                  </a:lnTo>
                  <a:lnTo>
                    <a:pt x="3229714" y="3555"/>
                  </a:lnTo>
                  <a:lnTo>
                    <a:pt x="3275997" y="13884"/>
                  </a:lnTo>
                  <a:lnTo>
                    <a:pt x="3319564" y="30479"/>
                  </a:lnTo>
                  <a:lnTo>
                    <a:pt x="3359908" y="52835"/>
                  </a:lnTo>
                  <a:lnTo>
                    <a:pt x="3396519" y="80443"/>
                  </a:lnTo>
                  <a:lnTo>
                    <a:pt x="3428892" y="112798"/>
                  </a:lnTo>
                  <a:lnTo>
                    <a:pt x="3456517" y="149394"/>
                  </a:lnTo>
                  <a:lnTo>
                    <a:pt x="3478888" y="189722"/>
                  </a:lnTo>
                  <a:lnTo>
                    <a:pt x="3495495" y="233277"/>
                  </a:lnTo>
                  <a:lnTo>
                    <a:pt x="3505832" y="279552"/>
                  </a:lnTo>
                  <a:lnTo>
                    <a:pt x="3509391" y="328040"/>
                  </a:lnTo>
                  <a:lnTo>
                    <a:pt x="3509391" y="1640586"/>
                  </a:lnTo>
                  <a:lnTo>
                    <a:pt x="3505832" y="1689077"/>
                  </a:lnTo>
                  <a:lnTo>
                    <a:pt x="3495495" y="1735360"/>
                  </a:lnTo>
                  <a:lnTo>
                    <a:pt x="3478888" y="1778927"/>
                  </a:lnTo>
                  <a:lnTo>
                    <a:pt x="3456517" y="1819271"/>
                  </a:lnTo>
                  <a:lnTo>
                    <a:pt x="3428892" y="1855882"/>
                  </a:lnTo>
                  <a:lnTo>
                    <a:pt x="3396519" y="1888255"/>
                  </a:lnTo>
                  <a:lnTo>
                    <a:pt x="3359908" y="1915880"/>
                  </a:lnTo>
                  <a:lnTo>
                    <a:pt x="3319564" y="1938251"/>
                  </a:lnTo>
                  <a:lnTo>
                    <a:pt x="3275997" y="1954858"/>
                  </a:lnTo>
                  <a:lnTo>
                    <a:pt x="3229714" y="1965195"/>
                  </a:lnTo>
                  <a:lnTo>
                    <a:pt x="3181223" y="1968753"/>
                  </a:lnTo>
                  <a:lnTo>
                    <a:pt x="328168" y="1968753"/>
                  </a:lnTo>
                  <a:lnTo>
                    <a:pt x="279676" y="1965195"/>
                  </a:lnTo>
                  <a:lnTo>
                    <a:pt x="233393" y="1954858"/>
                  </a:lnTo>
                  <a:lnTo>
                    <a:pt x="189826" y="1938251"/>
                  </a:lnTo>
                  <a:lnTo>
                    <a:pt x="149482" y="1915880"/>
                  </a:lnTo>
                  <a:lnTo>
                    <a:pt x="112871" y="1888255"/>
                  </a:lnTo>
                  <a:lnTo>
                    <a:pt x="80498" y="1855882"/>
                  </a:lnTo>
                  <a:lnTo>
                    <a:pt x="52873" y="1819271"/>
                  </a:lnTo>
                  <a:lnTo>
                    <a:pt x="30502" y="1778927"/>
                  </a:lnTo>
                  <a:lnTo>
                    <a:pt x="13895" y="1735360"/>
                  </a:lnTo>
                  <a:lnTo>
                    <a:pt x="3558" y="1689077"/>
                  </a:lnTo>
                  <a:lnTo>
                    <a:pt x="0" y="1640586"/>
                  </a:lnTo>
                  <a:lnTo>
                    <a:pt x="0" y="328040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488183" y="2355596"/>
            <a:ext cx="29019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8355" marR="5080" indent="-79629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1. </a:t>
            </a:r>
            <a:r>
              <a:rPr sz="1800" spc="-15" dirty="0">
                <a:latin typeface="Calibri"/>
                <a:cs typeface="Calibri"/>
              </a:rPr>
              <a:t>Учителя </a:t>
            </a:r>
            <a:r>
              <a:rPr sz="1800" spc="-10" dirty="0">
                <a:latin typeface="Calibri"/>
                <a:cs typeface="Calibri"/>
              </a:rPr>
              <a:t>регистрируются </a:t>
            </a:r>
            <a:r>
              <a:rPr sz="1800" dirty="0">
                <a:latin typeface="Calibri"/>
                <a:cs typeface="Calibri"/>
              </a:rPr>
              <a:t>на  </a:t>
            </a:r>
            <a:r>
              <a:rPr sz="1800" spc="-5" dirty="0">
                <a:latin typeface="Calibri"/>
                <a:cs typeface="Calibri"/>
              </a:rPr>
              <a:t>портале</a:t>
            </a:r>
            <a:r>
              <a:rPr sz="1800" dirty="0">
                <a:latin typeface="Calibri"/>
                <a:cs typeface="Calibri"/>
              </a:rPr>
              <a:t> РЭШ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560946" y="1669160"/>
            <a:ext cx="3515995" cy="1975485"/>
            <a:chOff x="6560946" y="1669160"/>
            <a:chExt cx="3515995" cy="1975485"/>
          </a:xfrm>
        </p:grpSpPr>
        <p:sp>
          <p:nvSpPr>
            <p:cNvPr id="8" name="object 8"/>
            <p:cNvSpPr/>
            <p:nvPr/>
          </p:nvSpPr>
          <p:spPr>
            <a:xfrm>
              <a:off x="6564121" y="1672335"/>
              <a:ext cx="3509391" cy="19687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64121" y="1672335"/>
              <a:ext cx="3509645" cy="1969135"/>
            </a:xfrm>
            <a:custGeom>
              <a:avLst/>
              <a:gdLst/>
              <a:ahLst/>
              <a:cxnLst/>
              <a:rect l="l" t="t" r="r" b="b"/>
              <a:pathLst>
                <a:path w="3509645" h="1969135">
                  <a:moveTo>
                    <a:pt x="0" y="328040"/>
                  </a:moveTo>
                  <a:lnTo>
                    <a:pt x="3558" y="279552"/>
                  </a:lnTo>
                  <a:lnTo>
                    <a:pt x="13895" y="233277"/>
                  </a:lnTo>
                  <a:lnTo>
                    <a:pt x="30502" y="189722"/>
                  </a:lnTo>
                  <a:lnTo>
                    <a:pt x="52873" y="149394"/>
                  </a:lnTo>
                  <a:lnTo>
                    <a:pt x="80498" y="112798"/>
                  </a:lnTo>
                  <a:lnTo>
                    <a:pt x="112871" y="80443"/>
                  </a:lnTo>
                  <a:lnTo>
                    <a:pt x="149482" y="52835"/>
                  </a:lnTo>
                  <a:lnTo>
                    <a:pt x="189826" y="30479"/>
                  </a:lnTo>
                  <a:lnTo>
                    <a:pt x="233393" y="13884"/>
                  </a:lnTo>
                  <a:lnTo>
                    <a:pt x="279676" y="3555"/>
                  </a:lnTo>
                  <a:lnTo>
                    <a:pt x="328168" y="0"/>
                  </a:lnTo>
                  <a:lnTo>
                    <a:pt x="3181223" y="0"/>
                  </a:lnTo>
                  <a:lnTo>
                    <a:pt x="3229714" y="3555"/>
                  </a:lnTo>
                  <a:lnTo>
                    <a:pt x="3275997" y="13884"/>
                  </a:lnTo>
                  <a:lnTo>
                    <a:pt x="3319564" y="30479"/>
                  </a:lnTo>
                  <a:lnTo>
                    <a:pt x="3359908" y="52835"/>
                  </a:lnTo>
                  <a:lnTo>
                    <a:pt x="3396519" y="80443"/>
                  </a:lnTo>
                  <a:lnTo>
                    <a:pt x="3428892" y="112798"/>
                  </a:lnTo>
                  <a:lnTo>
                    <a:pt x="3456517" y="149394"/>
                  </a:lnTo>
                  <a:lnTo>
                    <a:pt x="3478888" y="189722"/>
                  </a:lnTo>
                  <a:lnTo>
                    <a:pt x="3495495" y="233277"/>
                  </a:lnTo>
                  <a:lnTo>
                    <a:pt x="3505832" y="279552"/>
                  </a:lnTo>
                  <a:lnTo>
                    <a:pt x="3509391" y="328040"/>
                  </a:lnTo>
                  <a:lnTo>
                    <a:pt x="3509391" y="1640586"/>
                  </a:lnTo>
                  <a:lnTo>
                    <a:pt x="3505832" y="1689077"/>
                  </a:lnTo>
                  <a:lnTo>
                    <a:pt x="3495495" y="1735360"/>
                  </a:lnTo>
                  <a:lnTo>
                    <a:pt x="3478888" y="1778927"/>
                  </a:lnTo>
                  <a:lnTo>
                    <a:pt x="3456517" y="1819271"/>
                  </a:lnTo>
                  <a:lnTo>
                    <a:pt x="3428892" y="1855882"/>
                  </a:lnTo>
                  <a:lnTo>
                    <a:pt x="3396519" y="1888255"/>
                  </a:lnTo>
                  <a:lnTo>
                    <a:pt x="3359908" y="1915880"/>
                  </a:lnTo>
                  <a:lnTo>
                    <a:pt x="3319564" y="1938251"/>
                  </a:lnTo>
                  <a:lnTo>
                    <a:pt x="3275997" y="1954858"/>
                  </a:lnTo>
                  <a:lnTo>
                    <a:pt x="3229714" y="1965195"/>
                  </a:lnTo>
                  <a:lnTo>
                    <a:pt x="3181223" y="1968753"/>
                  </a:lnTo>
                  <a:lnTo>
                    <a:pt x="328168" y="1968753"/>
                  </a:lnTo>
                  <a:lnTo>
                    <a:pt x="279676" y="1965195"/>
                  </a:lnTo>
                  <a:lnTo>
                    <a:pt x="233393" y="1954858"/>
                  </a:lnTo>
                  <a:lnTo>
                    <a:pt x="189826" y="1938251"/>
                  </a:lnTo>
                  <a:lnTo>
                    <a:pt x="149482" y="1915880"/>
                  </a:lnTo>
                  <a:lnTo>
                    <a:pt x="112871" y="1888255"/>
                  </a:lnTo>
                  <a:lnTo>
                    <a:pt x="80498" y="1855882"/>
                  </a:lnTo>
                  <a:lnTo>
                    <a:pt x="52873" y="1819271"/>
                  </a:lnTo>
                  <a:lnTo>
                    <a:pt x="30502" y="1778927"/>
                  </a:lnTo>
                  <a:lnTo>
                    <a:pt x="13895" y="1735360"/>
                  </a:lnTo>
                  <a:lnTo>
                    <a:pt x="3558" y="1689077"/>
                  </a:lnTo>
                  <a:lnTo>
                    <a:pt x="0" y="1640586"/>
                  </a:lnTo>
                  <a:lnTo>
                    <a:pt x="0" y="328040"/>
                  </a:lnTo>
                  <a:close/>
                </a:path>
              </a:pathLst>
            </a:custGeom>
            <a:ln w="634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844665" y="2355596"/>
            <a:ext cx="2947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2485" marR="5080" indent="-82041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2. </a:t>
            </a:r>
            <a:r>
              <a:rPr sz="1800" spc="-5" dirty="0">
                <a:latin typeface="Calibri"/>
                <a:cs typeface="Calibri"/>
              </a:rPr>
              <a:t>Ученики </a:t>
            </a:r>
            <a:r>
              <a:rPr sz="1800" spc="-10" dirty="0">
                <a:latin typeface="Calibri"/>
                <a:cs typeface="Calibri"/>
              </a:rPr>
              <a:t>регистрируются </a:t>
            </a:r>
            <a:r>
              <a:rPr sz="1800" dirty="0">
                <a:latin typeface="Calibri"/>
                <a:cs typeface="Calibri"/>
              </a:rPr>
              <a:t>на  </a:t>
            </a:r>
            <a:r>
              <a:rPr sz="1800" spc="-5" dirty="0">
                <a:latin typeface="Calibri"/>
                <a:cs typeface="Calibri"/>
              </a:rPr>
              <a:t>портале</a:t>
            </a:r>
            <a:r>
              <a:rPr sz="1800" dirty="0">
                <a:latin typeface="Calibri"/>
                <a:cs typeface="Calibri"/>
              </a:rPr>
              <a:t> РЭШ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60705" y="4165219"/>
            <a:ext cx="3515995" cy="1975485"/>
            <a:chOff x="360705" y="4165219"/>
            <a:chExt cx="3515995" cy="1975485"/>
          </a:xfrm>
        </p:grpSpPr>
        <p:sp>
          <p:nvSpPr>
            <p:cNvPr id="12" name="object 12"/>
            <p:cNvSpPr/>
            <p:nvPr/>
          </p:nvSpPr>
          <p:spPr>
            <a:xfrm>
              <a:off x="363880" y="4168394"/>
              <a:ext cx="3509365" cy="19687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3880" y="4168394"/>
              <a:ext cx="3509645" cy="1969135"/>
            </a:xfrm>
            <a:custGeom>
              <a:avLst/>
              <a:gdLst/>
              <a:ahLst/>
              <a:cxnLst/>
              <a:rect l="l" t="t" r="r" b="b"/>
              <a:pathLst>
                <a:path w="3509645" h="1969135">
                  <a:moveTo>
                    <a:pt x="0" y="328040"/>
                  </a:moveTo>
                  <a:lnTo>
                    <a:pt x="3557" y="279552"/>
                  </a:lnTo>
                  <a:lnTo>
                    <a:pt x="13893" y="233277"/>
                  </a:lnTo>
                  <a:lnTo>
                    <a:pt x="30498" y="189722"/>
                  </a:lnTo>
                  <a:lnTo>
                    <a:pt x="52866" y="149394"/>
                  </a:lnTo>
                  <a:lnTo>
                    <a:pt x="80488" y="112798"/>
                  </a:lnTo>
                  <a:lnTo>
                    <a:pt x="112858" y="80443"/>
                  </a:lnTo>
                  <a:lnTo>
                    <a:pt x="149468" y="52835"/>
                  </a:lnTo>
                  <a:lnTo>
                    <a:pt x="189810" y="30479"/>
                  </a:lnTo>
                  <a:lnTo>
                    <a:pt x="233377" y="13884"/>
                  </a:lnTo>
                  <a:lnTo>
                    <a:pt x="279661" y="3555"/>
                  </a:lnTo>
                  <a:lnTo>
                    <a:pt x="328155" y="0"/>
                  </a:lnTo>
                  <a:lnTo>
                    <a:pt x="3181197" y="0"/>
                  </a:lnTo>
                  <a:lnTo>
                    <a:pt x="3229688" y="3555"/>
                  </a:lnTo>
                  <a:lnTo>
                    <a:pt x="3275972" y="13884"/>
                  </a:lnTo>
                  <a:lnTo>
                    <a:pt x="3319539" y="30479"/>
                  </a:lnTo>
                  <a:lnTo>
                    <a:pt x="3359882" y="52835"/>
                  </a:lnTo>
                  <a:lnTo>
                    <a:pt x="3396494" y="80443"/>
                  </a:lnTo>
                  <a:lnTo>
                    <a:pt x="3428867" y="112798"/>
                  </a:lnTo>
                  <a:lnTo>
                    <a:pt x="3456492" y="149394"/>
                  </a:lnTo>
                  <a:lnTo>
                    <a:pt x="3478862" y="189722"/>
                  </a:lnTo>
                  <a:lnTo>
                    <a:pt x="3495470" y="233277"/>
                  </a:lnTo>
                  <a:lnTo>
                    <a:pt x="3505807" y="279552"/>
                  </a:lnTo>
                  <a:lnTo>
                    <a:pt x="3509365" y="328040"/>
                  </a:lnTo>
                  <a:lnTo>
                    <a:pt x="3509365" y="1640649"/>
                  </a:lnTo>
                  <a:lnTo>
                    <a:pt x="3505807" y="1689140"/>
                  </a:lnTo>
                  <a:lnTo>
                    <a:pt x="3495470" y="1735421"/>
                  </a:lnTo>
                  <a:lnTo>
                    <a:pt x="3478862" y="1778986"/>
                  </a:lnTo>
                  <a:lnTo>
                    <a:pt x="3456492" y="1819326"/>
                  </a:lnTo>
                  <a:lnTo>
                    <a:pt x="3428867" y="1855935"/>
                  </a:lnTo>
                  <a:lnTo>
                    <a:pt x="3396494" y="1888304"/>
                  </a:lnTo>
                  <a:lnTo>
                    <a:pt x="3359882" y="1915926"/>
                  </a:lnTo>
                  <a:lnTo>
                    <a:pt x="3319539" y="1938293"/>
                  </a:lnTo>
                  <a:lnTo>
                    <a:pt x="3275972" y="1954898"/>
                  </a:lnTo>
                  <a:lnTo>
                    <a:pt x="3229688" y="1965234"/>
                  </a:lnTo>
                  <a:lnTo>
                    <a:pt x="3181197" y="1968792"/>
                  </a:lnTo>
                  <a:lnTo>
                    <a:pt x="328155" y="1968792"/>
                  </a:lnTo>
                  <a:lnTo>
                    <a:pt x="279661" y="1965234"/>
                  </a:lnTo>
                  <a:lnTo>
                    <a:pt x="233377" y="1954898"/>
                  </a:lnTo>
                  <a:lnTo>
                    <a:pt x="189810" y="1938293"/>
                  </a:lnTo>
                  <a:lnTo>
                    <a:pt x="149468" y="1915926"/>
                  </a:lnTo>
                  <a:lnTo>
                    <a:pt x="112858" y="1888304"/>
                  </a:lnTo>
                  <a:lnTo>
                    <a:pt x="80488" y="1855935"/>
                  </a:lnTo>
                  <a:lnTo>
                    <a:pt x="52866" y="1819326"/>
                  </a:lnTo>
                  <a:lnTo>
                    <a:pt x="30498" y="1778986"/>
                  </a:lnTo>
                  <a:lnTo>
                    <a:pt x="13893" y="1735421"/>
                  </a:lnTo>
                  <a:lnTo>
                    <a:pt x="3557" y="1689140"/>
                  </a:lnTo>
                  <a:lnTo>
                    <a:pt x="0" y="1640649"/>
                  </a:lnTo>
                  <a:lnTo>
                    <a:pt x="0" y="328040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89228" y="4715332"/>
            <a:ext cx="26612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3. Каждый </a:t>
            </a:r>
            <a:r>
              <a:rPr sz="1800" spc="-10" dirty="0">
                <a:latin typeface="Calibri"/>
                <a:cs typeface="Calibri"/>
              </a:rPr>
              <a:t>учитель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создает</a:t>
            </a:r>
            <a:endParaRPr sz="1800">
              <a:latin typeface="Calibri"/>
              <a:cs typeface="Calibri"/>
            </a:endParaRPr>
          </a:p>
          <a:p>
            <a:pPr marL="177165" marR="16573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ссылку на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приглашение  </a:t>
            </a:r>
            <a:r>
              <a:rPr sz="1800" spc="-5" dirty="0">
                <a:latin typeface="Calibri"/>
                <a:cs typeface="Calibri"/>
              </a:rPr>
              <a:t>учеников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12360" y="4165219"/>
            <a:ext cx="3515995" cy="1975485"/>
            <a:chOff x="4412360" y="4165219"/>
            <a:chExt cx="3515995" cy="1975485"/>
          </a:xfrm>
        </p:grpSpPr>
        <p:sp>
          <p:nvSpPr>
            <p:cNvPr id="16" name="object 16"/>
            <p:cNvSpPr/>
            <p:nvPr/>
          </p:nvSpPr>
          <p:spPr>
            <a:xfrm>
              <a:off x="4415535" y="4168394"/>
              <a:ext cx="3509264" cy="19687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15535" y="4168394"/>
              <a:ext cx="3509645" cy="1969135"/>
            </a:xfrm>
            <a:custGeom>
              <a:avLst/>
              <a:gdLst/>
              <a:ahLst/>
              <a:cxnLst/>
              <a:rect l="l" t="t" r="r" b="b"/>
              <a:pathLst>
                <a:path w="3509645" h="1969135">
                  <a:moveTo>
                    <a:pt x="0" y="328040"/>
                  </a:moveTo>
                  <a:lnTo>
                    <a:pt x="3555" y="279552"/>
                  </a:lnTo>
                  <a:lnTo>
                    <a:pt x="13884" y="233277"/>
                  </a:lnTo>
                  <a:lnTo>
                    <a:pt x="30479" y="189722"/>
                  </a:lnTo>
                  <a:lnTo>
                    <a:pt x="52835" y="149394"/>
                  </a:lnTo>
                  <a:lnTo>
                    <a:pt x="80443" y="112798"/>
                  </a:lnTo>
                  <a:lnTo>
                    <a:pt x="112798" y="80443"/>
                  </a:lnTo>
                  <a:lnTo>
                    <a:pt x="149394" y="52835"/>
                  </a:lnTo>
                  <a:lnTo>
                    <a:pt x="189722" y="30479"/>
                  </a:lnTo>
                  <a:lnTo>
                    <a:pt x="233277" y="13884"/>
                  </a:lnTo>
                  <a:lnTo>
                    <a:pt x="279552" y="3555"/>
                  </a:lnTo>
                  <a:lnTo>
                    <a:pt x="328040" y="0"/>
                  </a:lnTo>
                  <a:lnTo>
                    <a:pt x="3181095" y="0"/>
                  </a:lnTo>
                  <a:lnTo>
                    <a:pt x="3229587" y="3555"/>
                  </a:lnTo>
                  <a:lnTo>
                    <a:pt x="3275870" y="13884"/>
                  </a:lnTo>
                  <a:lnTo>
                    <a:pt x="3319437" y="30479"/>
                  </a:lnTo>
                  <a:lnTo>
                    <a:pt x="3359781" y="52835"/>
                  </a:lnTo>
                  <a:lnTo>
                    <a:pt x="3396392" y="80443"/>
                  </a:lnTo>
                  <a:lnTo>
                    <a:pt x="3428765" y="112798"/>
                  </a:lnTo>
                  <a:lnTo>
                    <a:pt x="3456390" y="149394"/>
                  </a:lnTo>
                  <a:lnTo>
                    <a:pt x="3478761" y="189722"/>
                  </a:lnTo>
                  <a:lnTo>
                    <a:pt x="3495368" y="233277"/>
                  </a:lnTo>
                  <a:lnTo>
                    <a:pt x="3505705" y="279552"/>
                  </a:lnTo>
                  <a:lnTo>
                    <a:pt x="3509264" y="328040"/>
                  </a:lnTo>
                  <a:lnTo>
                    <a:pt x="3509264" y="1640649"/>
                  </a:lnTo>
                  <a:lnTo>
                    <a:pt x="3505705" y="1689140"/>
                  </a:lnTo>
                  <a:lnTo>
                    <a:pt x="3495368" y="1735421"/>
                  </a:lnTo>
                  <a:lnTo>
                    <a:pt x="3478761" y="1778986"/>
                  </a:lnTo>
                  <a:lnTo>
                    <a:pt x="3456390" y="1819326"/>
                  </a:lnTo>
                  <a:lnTo>
                    <a:pt x="3428765" y="1855935"/>
                  </a:lnTo>
                  <a:lnTo>
                    <a:pt x="3396392" y="1888304"/>
                  </a:lnTo>
                  <a:lnTo>
                    <a:pt x="3359781" y="1915926"/>
                  </a:lnTo>
                  <a:lnTo>
                    <a:pt x="3319437" y="1938293"/>
                  </a:lnTo>
                  <a:lnTo>
                    <a:pt x="3275870" y="1954898"/>
                  </a:lnTo>
                  <a:lnTo>
                    <a:pt x="3229587" y="1965234"/>
                  </a:lnTo>
                  <a:lnTo>
                    <a:pt x="3181095" y="1968792"/>
                  </a:lnTo>
                  <a:lnTo>
                    <a:pt x="328040" y="1968792"/>
                  </a:lnTo>
                  <a:lnTo>
                    <a:pt x="279552" y="1965234"/>
                  </a:lnTo>
                  <a:lnTo>
                    <a:pt x="233277" y="1954898"/>
                  </a:lnTo>
                  <a:lnTo>
                    <a:pt x="189722" y="1938293"/>
                  </a:lnTo>
                  <a:lnTo>
                    <a:pt x="149394" y="1915926"/>
                  </a:lnTo>
                  <a:lnTo>
                    <a:pt x="112798" y="1888304"/>
                  </a:lnTo>
                  <a:lnTo>
                    <a:pt x="80443" y="1855935"/>
                  </a:lnTo>
                  <a:lnTo>
                    <a:pt x="52835" y="1819326"/>
                  </a:lnTo>
                  <a:lnTo>
                    <a:pt x="30479" y="1778986"/>
                  </a:lnTo>
                  <a:lnTo>
                    <a:pt x="13884" y="1735421"/>
                  </a:lnTo>
                  <a:lnTo>
                    <a:pt x="3555" y="1689140"/>
                  </a:lnTo>
                  <a:lnTo>
                    <a:pt x="0" y="1640649"/>
                  </a:lnTo>
                  <a:lnTo>
                    <a:pt x="0" y="328040"/>
                  </a:lnTo>
                  <a:close/>
                </a:path>
              </a:pathLst>
            </a:custGeom>
            <a:ln w="6349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640707" y="4578222"/>
            <a:ext cx="305879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4. Все </a:t>
            </a:r>
            <a:r>
              <a:rPr sz="1800" spc="-5" dirty="0">
                <a:latin typeface="Calibri"/>
                <a:cs typeface="Calibri"/>
              </a:rPr>
              <a:t>созданные </a:t>
            </a:r>
            <a:r>
              <a:rPr sz="1800" dirty="0">
                <a:latin typeface="Calibri"/>
                <a:cs typeface="Calibri"/>
              </a:rPr>
              <a:t>ссылки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по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каждому </a:t>
            </a:r>
            <a:r>
              <a:rPr sz="1800" spc="-10" dirty="0">
                <a:latin typeface="Calibri"/>
                <a:cs typeface="Calibri"/>
              </a:rPr>
              <a:t>учителю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публикуются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общедоступном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месте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(например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сайт)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527160" y="4165219"/>
            <a:ext cx="3515995" cy="1975485"/>
            <a:chOff x="8527160" y="4165219"/>
            <a:chExt cx="3515995" cy="1975485"/>
          </a:xfrm>
        </p:grpSpPr>
        <p:sp>
          <p:nvSpPr>
            <p:cNvPr id="20" name="object 20"/>
            <p:cNvSpPr/>
            <p:nvPr/>
          </p:nvSpPr>
          <p:spPr>
            <a:xfrm>
              <a:off x="8530335" y="4168394"/>
              <a:ext cx="3509264" cy="19687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530335" y="4168394"/>
              <a:ext cx="3509645" cy="1969135"/>
            </a:xfrm>
            <a:custGeom>
              <a:avLst/>
              <a:gdLst/>
              <a:ahLst/>
              <a:cxnLst/>
              <a:rect l="l" t="t" r="r" b="b"/>
              <a:pathLst>
                <a:path w="3509645" h="1969135">
                  <a:moveTo>
                    <a:pt x="0" y="328040"/>
                  </a:moveTo>
                  <a:lnTo>
                    <a:pt x="3555" y="279552"/>
                  </a:lnTo>
                  <a:lnTo>
                    <a:pt x="13884" y="233277"/>
                  </a:lnTo>
                  <a:lnTo>
                    <a:pt x="30479" y="189722"/>
                  </a:lnTo>
                  <a:lnTo>
                    <a:pt x="52835" y="149394"/>
                  </a:lnTo>
                  <a:lnTo>
                    <a:pt x="80443" y="112798"/>
                  </a:lnTo>
                  <a:lnTo>
                    <a:pt x="112798" y="80443"/>
                  </a:lnTo>
                  <a:lnTo>
                    <a:pt x="149394" y="52835"/>
                  </a:lnTo>
                  <a:lnTo>
                    <a:pt x="189722" y="30479"/>
                  </a:lnTo>
                  <a:lnTo>
                    <a:pt x="233277" y="13884"/>
                  </a:lnTo>
                  <a:lnTo>
                    <a:pt x="279552" y="3555"/>
                  </a:lnTo>
                  <a:lnTo>
                    <a:pt x="328041" y="0"/>
                  </a:lnTo>
                  <a:lnTo>
                    <a:pt x="3181096" y="0"/>
                  </a:lnTo>
                  <a:lnTo>
                    <a:pt x="3229587" y="3555"/>
                  </a:lnTo>
                  <a:lnTo>
                    <a:pt x="3275870" y="13884"/>
                  </a:lnTo>
                  <a:lnTo>
                    <a:pt x="3319437" y="30479"/>
                  </a:lnTo>
                  <a:lnTo>
                    <a:pt x="3359781" y="52835"/>
                  </a:lnTo>
                  <a:lnTo>
                    <a:pt x="3396392" y="80443"/>
                  </a:lnTo>
                  <a:lnTo>
                    <a:pt x="3428765" y="112798"/>
                  </a:lnTo>
                  <a:lnTo>
                    <a:pt x="3456390" y="149394"/>
                  </a:lnTo>
                  <a:lnTo>
                    <a:pt x="3478761" y="189722"/>
                  </a:lnTo>
                  <a:lnTo>
                    <a:pt x="3495368" y="233277"/>
                  </a:lnTo>
                  <a:lnTo>
                    <a:pt x="3505705" y="279552"/>
                  </a:lnTo>
                  <a:lnTo>
                    <a:pt x="3509264" y="328040"/>
                  </a:lnTo>
                  <a:lnTo>
                    <a:pt x="3509264" y="1640649"/>
                  </a:lnTo>
                  <a:lnTo>
                    <a:pt x="3505705" y="1689140"/>
                  </a:lnTo>
                  <a:lnTo>
                    <a:pt x="3495368" y="1735421"/>
                  </a:lnTo>
                  <a:lnTo>
                    <a:pt x="3478761" y="1778986"/>
                  </a:lnTo>
                  <a:lnTo>
                    <a:pt x="3456390" y="1819326"/>
                  </a:lnTo>
                  <a:lnTo>
                    <a:pt x="3428765" y="1855935"/>
                  </a:lnTo>
                  <a:lnTo>
                    <a:pt x="3396392" y="1888304"/>
                  </a:lnTo>
                  <a:lnTo>
                    <a:pt x="3359781" y="1915926"/>
                  </a:lnTo>
                  <a:lnTo>
                    <a:pt x="3319437" y="1938293"/>
                  </a:lnTo>
                  <a:lnTo>
                    <a:pt x="3275870" y="1954898"/>
                  </a:lnTo>
                  <a:lnTo>
                    <a:pt x="3229587" y="1965234"/>
                  </a:lnTo>
                  <a:lnTo>
                    <a:pt x="3181096" y="1968792"/>
                  </a:lnTo>
                  <a:lnTo>
                    <a:pt x="328041" y="1968792"/>
                  </a:lnTo>
                  <a:lnTo>
                    <a:pt x="279552" y="1965234"/>
                  </a:lnTo>
                  <a:lnTo>
                    <a:pt x="233277" y="1954898"/>
                  </a:lnTo>
                  <a:lnTo>
                    <a:pt x="189722" y="1938293"/>
                  </a:lnTo>
                  <a:lnTo>
                    <a:pt x="149394" y="1915926"/>
                  </a:lnTo>
                  <a:lnTo>
                    <a:pt x="112798" y="1888304"/>
                  </a:lnTo>
                  <a:lnTo>
                    <a:pt x="80443" y="1855935"/>
                  </a:lnTo>
                  <a:lnTo>
                    <a:pt x="52835" y="1819326"/>
                  </a:lnTo>
                  <a:lnTo>
                    <a:pt x="30479" y="1778986"/>
                  </a:lnTo>
                  <a:lnTo>
                    <a:pt x="13884" y="1735421"/>
                  </a:lnTo>
                  <a:lnTo>
                    <a:pt x="3555" y="1689140"/>
                  </a:lnTo>
                  <a:lnTo>
                    <a:pt x="0" y="1640649"/>
                  </a:lnTo>
                  <a:lnTo>
                    <a:pt x="0" y="328040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884411" y="4578222"/>
            <a:ext cx="280479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5. </a:t>
            </a:r>
            <a:r>
              <a:rPr sz="1800" spc="-5" dirty="0">
                <a:latin typeface="Calibri"/>
                <a:cs typeface="Calibri"/>
              </a:rPr>
              <a:t>Ученики </a:t>
            </a:r>
            <a:r>
              <a:rPr sz="1800" spc="-10" dirty="0">
                <a:latin typeface="Calibri"/>
                <a:cs typeface="Calibri"/>
              </a:rPr>
              <a:t>заходят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личные</a:t>
            </a:r>
            <a:endParaRPr sz="1800">
              <a:latin typeface="Calibri"/>
              <a:cs typeface="Calibri"/>
            </a:endParaRPr>
          </a:p>
          <a:p>
            <a:pPr marL="36830" marR="29845" algn="ct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кабинеты на портале </a:t>
            </a:r>
            <a:r>
              <a:rPr sz="1800" dirty="0">
                <a:latin typeface="Calibri"/>
                <a:cs typeface="Calibri"/>
              </a:rPr>
              <a:t>РЭШ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и  </a:t>
            </a:r>
            <a:r>
              <a:rPr sz="1800" spc="-5" dirty="0">
                <a:latin typeface="Calibri"/>
                <a:cs typeface="Calibri"/>
              </a:rPr>
              <a:t>вводят </a:t>
            </a:r>
            <a:r>
              <a:rPr sz="1800" dirty="0">
                <a:latin typeface="Calibri"/>
                <a:cs typeface="Calibri"/>
              </a:rPr>
              <a:t>нужную </a:t>
            </a:r>
            <a:r>
              <a:rPr sz="1800" spc="-5" dirty="0">
                <a:latin typeface="Calibri"/>
                <a:cs typeface="Calibri"/>
              </a:rPr>
              <a:t>ссылку </a:t>
            </a:r>
            <a:r>
              <a:rPr sz="1800" dirty="0">
                <a:latin typeface="Calibri"/>
                <a:cs typeface="Calibri"/>
              </a:rPr>
              <a:t>в  </a:t>
            </a:r>
            <a:r>
              <a:rPr sz="1800" spc="-5" dirty="0">
                <a:latin typeface="Calibri"/>
                <a:cs typeface="Calibri"/>
              </a:rPr>
              <a:t>адресную строку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браузера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7265A-BE3C-4209-A899-F2D0B959A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55472"/>
            <a:ext cx="9982200" cy="553998"/>
          </a:xfrm>
        </p:spPr>
        <p:txBody>
          <a:bodyPr/>
          <a:lstStyle/>
          <a:p>
            <a:pPr algn="ctr"/>
            <a:r>
              <a:rPr lang="ru-RU" sz="3600" dirty="0"/>
              <a:t>Московская электронная школа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67156C-453C-431F-BA0B-30E98EDFF3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586" y="1303553"/>
            <a:ext cx="11604614" cy="42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30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F645D-6666-4323-AD19-83DC39D67B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60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728AB-BCB2-4736-B455-7309E3309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5472"/>
            <a:ext cx="10972800" cy="923330"/>
          </a:xfrm>
        </p:spPr>
        <p:txBody>
          <a:bodyPr/>
          <a:lstStyle/>
          <a:p>
            <a:pPr algn="ctr"/>
            <a:r>
              <a:rPr lang="ru-RU" u="sng" dirty="0"/>
              <a:t>Библиотека Московской электронной школы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2"/>
              </a:rPr>
              <a:t>https://uchebnik.mos.ru/catalogue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3B739-69FD-4BBC-9B02-626E2E7A6A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1" y="1577340"/>
            <a:ext cx="10863262" cy="4961572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E807823F-4194-441F-80AC-44C1B93F9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685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10F05-1118-4D7B-8870-25CA5E5F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23330"/>
          </a:xfrm>
        </p:spPr>
        <p:txBody>
          <a:bodyPr/>
          <a:lstStyle/>
          <a:p>
            <a:pPr algn="ctr"/>
            <a:r>
              <a:rPr lang="ru-RU" u="sng" dirty="0"/>
              <a:t>Библиотека Московской электронной школы</a:t>
            </a:r>
            <a:r>
              <a:rPr lang="ru-RU" dirty="0"/>
              <a:t/>
            </a:r>
            <a:br>
              <a:rPr lang="ru-RU" dirty="0"/>
            </a:br>
            <a:r>
              <a:rPr lang="en-US" dirty="0">
                <a:hlinkClick r:id="rId2"/>
              </a:rPr>
              <a:t>https://uchebnik.mos.ru/catalogue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389E7E-656E-40E1-8592-0E34C7A934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594" y="1278802"/>
            <a:ext cx="11278811" cy="541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0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B941F25-0F58-4032-96E1-7DA42F4FE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609600"/>
            <a:ext cx="11125200" cy="5047536"/>
          </a:xfrm>
        </p:spPr>
        <p:txBody>
          <a:bodyPr/>
          <a:lstStyle/>
          <a:p>
            <a:pPr algn="ctr"/>
            <a:r>
              <a:rPr lang="ru-RU" sz="2800" dirty="0"/>
              <a:t>Обучение можно выстроить через интерактивные учебные материалы, которые содержат: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инструкции,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учебный контент (видео, интерактивные видео, текст, рисунки),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самопроверку,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ссылки и т.д.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400" dirty="0"/>
          </a:p>
          <a:p>
            <a:pPr algn="just"/>
            <a:r>
              <a:rPr lang="ru-RU" sz="2800" dirty="0"/>
              <a:t>Дистанционное обучение – это не только онлайн-формат. Педагоги могут дать детям задание, дети могут выполнять самостоятельные работы, а также заниматься исследовательскими и творческими проектами под руководством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617290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6F1B2-D0E2-494A-90A9-18899A9A1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5472"/>
            <a:ext cx="11049000" cy="461665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https://education.yandex.ru/main/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5F14B8-3E07-4773-8E5F-20E32E203F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87" r="1115" b="4887"/>
          <a:stretch/>
        </p:blipFill>
        <p:spPr>
          <a:xfrm>
            <a:off x="685800" y="1371600"/>
            <a:ext cx="10820400" cy="52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7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038FC1-DE02-4EA4-A8B8-420EF60429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75" t="5183" b="12222"/>
          <a:stretch/>
        </p:blipFill>
        <p:spPr>
          <a:xfrm>
            <a:off x="351439" y="709114"/>
            <a:ext cx="11489122" cy="54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16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4B4510-9413-40D0-97E2-1466E4E4C6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710148"/>
            <a:ext cx="11277600" cy="54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9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C76AD-2502-417B-964C-2D2BF711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0B5FE3-1DCE-4F1E-82C4-BBEF150EE1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39" t="6666" r="3011" b="6666"/>
          <a:stretch/>
        </p:blipFill>
        <p:spPr>
          <a:xfrm>
            <a:off x="457200" y="355472"/>
            <a:ext cx="11277600" cy="624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78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62617-56D7-44F2-A48F-67432FAE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B51281-C5AD-429D-BB09-12BA1B5A0D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71196"/>
            <a:ext cx="11239500" cy="651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1E80F-116E-4ADE-B3D7-A83B41564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55472"/>
            <a:ext cx="10210800" cy="461665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https://www.yaklass.ru/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D6F079-92AB-49C7-80D8-BD163E8DBC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9" y="1088434"/>
            <a:ext cx="11430000" cy="543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55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80A39B-7E4D-408B-8E35-90E40969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385873-3716-4F02-B88F-C2B9FFE586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" y="230798"/>
            <a:ext cx="11201400" cy="63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19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A24BD2-A4B9-4A4B-9ED2-9910086585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11201400" cy="61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87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13BBC-283D-4836-89BA-461005858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0203D0-8D09-4948-B4EC-B56AC188D8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2429"/>
          <a:stretch/>
        </p:blipFill>
        <p:spPr>
          <a:xfrm>
            <a:off x="457200" y="355472"/>
            <a:ext cx="11201400" cy="61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30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267B9-5EA5-4428-B0D1-2C804EA97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55472"/>
            <a:ext cx="9525000" cy="461665"/>
          </a:xfrm>
        </p:spPr>
        <p:txBody>
          <a:bodyPr/>
          <a:lstStyle/>
          <a:p>
            <a:pPr algn="ctr"/>
            <a:r>
              <a:rPr lang="en-US" dirty="0">
                <a:hlinkClick r:id="rId2"/>
              </a:rPr>
              <a:t>https://uchi.ru/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BEE049-42D8-463A-8CAF-C5CE438F79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1387603"/>
            <a:ext cx="95250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3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5889" y="397509"/>
            <a:ext cx="69913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" dirty="0">
                <a:solidFill>
                  <a:srgbClr val="000066"/>
                </a:solidFill>
                <a:latin typeface="Times New Roman"/>
                <a:cs typeface="Times New Roman"/>
              </a:rPr>
              <a:t>Рекомендации </a:t>
            </a:r>
            <a:r>
              <a:rPr sz="3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Минпросвещения</a:t>
            </a:r>
            <a:r>
              <a:rPr sz="3000" b="1" spc="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3000" b="1" spc="-20" dirty="0">
                <a:solidFill>
                  <a:srgbClr val="000066"/>
                </a:solidFill>
                <a:latin typeface="Times New Roman"/>
                <a:cs typeface="Times New Roman"/>
              </a:rPr>
              <a:t>России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250685" y="1497533"/>
            <a:ext cx="3294379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dirty="0">
                <a:solidFill>
                  <a:srgbClr val="FF0000"/>
                </a:solidFill>
              </a:rPr>
              <a:t>https://uchi.ru/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858862" y="1098169"/>
            <a:ext cx="4736338" cy="1476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93688" y="2796667"/>
            <a:ext cx="4672329" cy="1699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2187" y="3297377"/>
            <a:ext cx="500507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https://</a:t>
            </a:r>
            <a:r>
              <a:rPr sz="4000" b="1" spc="-10" dirty="0">
                <a:solidFill>
                  <a:srgbClr val="FF0000"/>
                </a:solidFill>
                <a:latin typeface="Times New Roman"/>
                <a:cs typeface="Times New Roman"/>
                <a:hlinkClick r:id="rId4"/>
              </a:rPr>
              <a:t>www.yaklass.ru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0900" y="4675390"/>
            <a:ext cx="4828921" cy="1717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75503" y="4837140"/>
            <a:ext cx="6180455" cy="127381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3300" b="1" dirty="0">
                <a:solidFill>
                  <a:srgbClr val="FF0000"/>
                </a:solidFill>
                <a:latin typeface="Times New Roman"/>
                <a:cs typeface="Times New Roman"/>
              </a:rPr>
              <a:t>https://education.yandex.ru/home/</a:t>
            </a:r>
            <a:endParaRPr sz="3300">
              <a:latin typeface="Times New Roman"/>
              <a:cs typeface="Times New Roman"/>
            </a:endParaRPr>
          </a:p>
          <a:p>
            <a:pPr marR="478155" algn="ctr">
              <a:lnSpc>
                <a:spcPct val="100000"/>
              </a:lnSpc>
              <a:spcBef>
                <a:spcPts val="545"/>
              </a:spcBef>
            </a:pPr>
            <a:r>
              <a:rPr sz="1800" spc="-5" dirty="0">
                <a:latin typeface="Times New Roman"/>
                <a:cs typeface="Times New Roman"/>
              </a:rPr>
              <a:t>Задания по </a:t>
            </a:r>
            <a:r>
              <a:rPr sz="1800" spc="-30" dirty="0">
                <a:latin typeface="Times New Roman"/>
                <a:cs typeface="Times New Roman"/>
              </a:rPr>
              <a:t>русскому </a:t>
            </a:r>
            <a:r>
              <a:rPr sz="1800" spc="-10" dirty="0">
                <a:latin typeface="Times New Roman"/>
                <a:cs typeface="Times New Roman"/>
              </a:rPr>
              <a:t>языку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математике</a:t>
            </a:r>
            <a:endParaRPr sz="1800">
              <a:latin typeface="Times New Roman"/>
              <a:cs typeface="Times New Roman"/>
            </a:endParaRPr>
          </a:p>
          <a:p>
            <a:pPr marR="405130" algn="ctr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для </a:t>
            </a:r>
            <a:r>
              <a:rPr sz="1800" spc="-20" dirty="0">
                <a:latin typeface="Times New Roman"/>
                <a:cs typeface="Times New Roman"/>
              </a:rPr>
              <a:t>учеников </a:t>
            </a:r>
            <a:r>
              <a:rPr sz="1800" dirty="0">
                <a:latin typeface="Times New Roman"/>
                <a:cs typeface="Times New Roman"/>
              </a:rPr>
              <a:t>1 – 5</a:t>
            </a:r>
            <a:r>
              <a:rPr sz="1800" spc="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классов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6F84D-87F6-4805-94DB-654594F81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28600"/>
            <a:ext cx="7543800" cy="461665"/>
          </a:xfrm>
        </p:spPr>
        <p:txBody>
          <a:bodyPr/>
          <a:lstStyle/>
          <a:p>
            <a:pPr algn="ctr"/>
            <a:r>
              <a:rPr lang="ru-RU" dirty="0"/>
              <a:t>Что такое </a:t>
            </a:r>
            <a:r>
              <a:rPr lang="ru-RU" dirty="0" err="1"/>
              <a:t>Учи.ру</a:t>
            </a:r>
            <a:r>
              <a:rPr lang="ru-RU" dirty="0"/>
              <a:t>?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92EC8F-A960-4E12-B29F-C79148CEAB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2"/>
          <a:stretch/>
        </p:blipFill>
        <p:spPr>
          <a:xfrm>
            <a:off x="1066800" y="755243"/>
            <a:ext cx="10134600" cy="5334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C3D85A-6086-4042-80CF-05766E4733F7}"/>
              </a:ext>
            </a:extLst>
          </p:cNvPr>
          <p:cNvSpPr/>
          <p:nvPr/>
        </p:nvSpPr>
        <p:spPr>
          <a:xfrm>
            <a:off x="1066800" y="6233526"/>
            <a:ext cx="10134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https://youtu.be/EEvb4nh0BxE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26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B4B8E6-BB0E-4EBD-9BE4-2FCF8EB4E0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419100"/>
            <a:ext cx="1116626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63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DE3B73-D217-4BD6-AB4C-F4088BFCDD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71527"/>
            <a:ext cx="6410325" cy="6514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4DC269-09CB-4C6F-9794-ADDEC67157C2}"/>
              </a:ext>
            </a:extLst>
          </p:cNvPr>
          <p:cNvSpPr txBox="1"/>
          <p:nvPr/>
        </p:nvSpPr>
        <p:spPr>
          <a:xfrm>
            <a:off x="7696200" y="990600"/>
            <a:ext cx="4191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Школьникам предлагаются - интерактивные курсы по основным предметам и подготовке к проверочным работам, а также олимпиадные задачи прошлых лет</a:t>
            </a:r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/>
              <a:t>учителям и родителям – тематические вебинары по дистанционному обучению</a:t>
            </a:r>
          </a:p>
        </p:txBody>
      </p:sp>
    </p:spTree>
    <p:extLst>
      <p:ext uri="{BB962C8B-B14F-4D97-AF65-F5344CB8AC3E}">
        <p14:creationId xmlns:p14="http://schemas.microsoft.com/office/powerpoint/2010/main" val="3522362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C3FE3-B847-4D2F-992A-92E1800CA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55472"/>
            <a:ext cx="10058400" cy="923330"/>
          </a:xfrm>
        </p:spPr>
        <p:txBody>
          <a:bodyPr/>
          <a:lstStyle/>
          <a:p>
            <a:pPr algn="ctr"/>
            <a:r>
              <a:rPr lang="en-US" u="sng" dirty="0" err="1">
                <a:hlinkClick r:id="rId2"/>
              </a:rPr>
              <a:t>InternetUrok</a:t>
            </a:r>
            <a:r>
              <a:rPr lang="ru-RU" u="sng" dirty="0">
                <a:hlinkClick r:id="rId2"/>
              </a:rPr>
              <a:t>.</a:t>
            </a:r>
            <a:r>
              <a:rPr lang="en-US" u="sng" dirty="0" err="1">
                <a:hlinkClick r:id="rId2"/>
              </a:rPr>
              <a:t>ru</a:t>
            </a:r>
            <a:r>
              <a:rPr lang="ru-RU" u="sng" dirty="0"/>
              <a:t/>
            </a:r>
            <a:br>
              <a:rPr lang="ru-RU" u="sng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9CF1CD-A2E4-4CE2-92A7-D35E4F4553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6" y="1447800"/>
            <a:ext cx="11071708" cy="491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30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85E65-B898-4ABB-B760-1A4FD01F6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55472"/>
            <a:ext cx="10439400" cy="461665"/>
          </a:xfrm>
        </p:spPr>
        <p:txBody>
          <a:bodyPr/>
          <a:lstStyle/>
          <a:p>
            <a:pPr algn="ctr"/>
            <a:r>
              <a:rPr lang="ru-RU" dirty="0">
                <a:hlinkClick r:id="rId2"/>
              </a:rPr>
              <a:t>Интерактивные тетради издательства «Просвещение»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3D4CD1-DA33-4BC0-9BDB-EF14CFB13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" t="5183" r="1249" b="11111"/>
          <a:stretch/>
        </p:blipFill>
        <p:spPr>
          <a:xfrm>
            <a:off x="729460" y="1030499"/>
            <a:ext cx="10733080" cy="5117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9C5-7F37-483F-A9B9-FB404BF26CF8}"/>
              </a:ext>
            </a:extLst>
          </p:cNvPr>
          <p:cNvSpPr txBox="1"/>
          <p:nvPr/>
        </p:nvSpPr>
        <p:spPr>
          <a:xfrm>
            <a:off x="3276600" y="6317862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https://edu.skysmart.ru/teacher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935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2366B-DEBB-4B6E-8445-244D2BCB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55472"/>
            <a:ext cx="8534400" cy="461665"/>
          </a:xfrm>
        </p:spPr>
        <p:txBody>
          <a:bodyPr/>
          <a:lstStyle/>
          <a:p>
            <a:pPr algn="ctr"/>
            <a:r>
              <a:rPr lang="ru-RU" dirty="0">
                <a:hlinkClick r:id="rId2"/>
              </a:rPr>
              <a:t>Онлайн-школа </a:t>
            </a:r>
            <a:r>
              <a:rPr lang="ru-RU" dirty="0" err="1">
                <a:hlinkClick r:id="rId2"/>
              </a:rPr>
              <a:t>Фоксфорд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FF125-187D-413A-AC0D-9B361DC35B9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" y="1097221"/>
            <a:ext cx="11277600" cy="543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98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29511-F36F-4439-BB01-95A8B3BFF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C2CBAC-EEB9-4BFC-9E9C-7985F6E03E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224" y="838072"/>
            <a:ext cx="11343552" cy="56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34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CAE0C-37CB-436A-A6D7-3E455A9CF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F6BD0E-2A56-456F-924A-B87F4002F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355472"/>
            <a:ext cx="11049000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6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97466-E3A3-4CEA-B6D3-127EDD61B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F4B2C1-903C-4275-AFD1-17E9C92825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" y="355472"/>
            <a:ext cx="11201400" cy="630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26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AEE32-FE02-4267-9104-CE122FD35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3A0181-818E-4772-B52E-0DCE1F6AFC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624" y="1392404"/>
            <a:ext cx="11096752" cy="495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0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505542-01E9-4194-957A-A46E1699DF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81000"/>
            <a:ext cx="3502321" cy="26283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F8CB05-AC10-42E4-9F35-83F3095DC1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3009396"/>
            <a:ext cx="5898610" cy="26283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E18625-61F7-4B15-A300-C0BAFB499E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733801"/>
            <a:ext cx="5186739" cy="2362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4C327C-5BCB-47A6-A62B-007A934E16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385280"/>
            <a:ext cx="6009369" cy="220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43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9A37E-9638-4FA6-9652-9826F06D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5472"/>
            <a:ext cx="10896600" cy="461665"/>
          </a:xfrm>
        </p:spPr>
        <p:txBody>
          <a:bodyPr/>
          <a:lstStyle/>
          <a:p>
            <a:pPr algn="ctr"/>
            <a:r>
              <a:rPr lang="ru-RU" dirty="0">
                <a:hlinkClick r:id="rId2"/>
              </a:rPr>
              <a:t>Платформа для проведения олимпиад и курсов </a:t>
            </a:r>
            <a:r>
              <a:rPr lang="ru-RU" u="sng" dirty="0">
                <a:hlinkClick r:id="rId2"/>
              </a:rPr>
              <a:t>«</a:t>
            </a:r>
            <a:r>
              <a:rPr lang="ru-RU" u="sng" dirty="0" err="1">
                <a:hlinkClick r:id="rId2"/>
              </a:rPr>
              <a:t>Олимпиум</a:t>
            </a:r>
            <a:r>
              <a:rPr lang="ru-RU" u="sng" dirty="0">
                <a:hlinkClick r:id="rId2"/>
              </a:rPr>
              <a:t>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3DA9D9-7ACE-4550-BE34-4823B00443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679" y="1310326"/>
            <a:ext cx="11400642" cy="51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99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37CD81A-E971-43BC-AB43-2234DA485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r="410" b="11354"/>
          <a:stretch/>
        </p:blipFill>
        <p:spPr>
          <a:xfrm>
            <a:off x="510412" y="990600"/>
            <a:ext cx="11171175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96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CEE96-30F1-411D-B96D-5DA08758B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55472"/>
            <a:ext cx="9355668" cy="923330"/>
          </a:xfrm>
        </p:spPr>
        <p:txBody>
          <a:bodyPr/>
          <a:lstStyle/>
          <a:p>
            <a:pPr algn="ctr"/>
            <a:r>
              <a:rPr lang="ru-RU" dirty="0"/>
              <a:t>Онлайн-сервис интеллектуального развития детей</a:t>
            </a:r>
            <a:br>
              <a:rPr lang="ru-RU" dirty="0"/>
            </a:br>
            <a:r>
              <a:rPr lang="en-US" dirty="0">
                <a:hlinkClick r:id="rId2"/>
              </a:rPr>
              <a:t>https://iqsha.ru/</a:t>
            </a:r>
            <a:endParaRPr lang="ru-RU" dirty="0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00EECAE-C932-4083-A2AE-45FB365D9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 r="-169" b="10808"/>
          <a:stretch/>
        </p:blipFill>
        <p:spPr>
          <a:xfrm>
            <a:off x="643875" y="1447800"/>
            <a:ext cx="10904249" cy="51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763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18D949-01E3-4F88-AC34-4CF8E14D7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" r="781" b="5000"/>
          <a:stretch/>
        </p:blipFill>
        <p:spPr>
          <a:xfrm>
            <a:off x="381000" y="685800"/>
            <a:ext cx="11255624" cy="57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1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FFB39-7625-4A99-9513-DEE54639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744200" cy="923330"/>
          </a:xfrm>
        </p:spPr>
        <p:txBody>
          <a:bodyPr/>
          <a:lstStyle/>
          <a:p>
            <a:pPr algn="ctr"/>
            <a:r>
              <a:rPr lang="ru-RU" dirty="0"/>
              <a:t>Всероссийский образовательный проект </a:t>
            </a:r>
            <a:r>
              <a:rPr lang="ru-RU" u="sng" dirty="0"/>
              <a:t>«Урок цифры»</a:t>
            </a:r>
            <a:br>
              <a:rPr lang="ru-RU" u="sng" dirty="0"/>
            </a:br>
            <a:r>
              <a:rPr lang="en-US" dirty="0">
                <a:hlinkClick r:id="rId2"/>
              </a:rPr>
              <a:t>https://</a:t>
            </a:r>
            <a:r>
              <a:rPr lang="ru-RU" dirty="0">
                <a:hlinkClick r:id="rId2"/>
              </a:rPr>
              <a:t>урок-</a:t>
            </a:r>
            <a:r>
              <a:rPr lang="ru-RU" dirty="0" err="1">
                <a:hlinkClick r:id="rId2"/>
              </a:rPr>
              <a:t>цифры.рф</a:t>
            </a:r>
            <a:endParaRPr lang="ru-RU" dirty="0"/>
          </a:p>
        </p:txBody>
      </p:sp>
      <p:pic>
        <p:nvPicPr>
          <p:cNvPr id="5" name="Рисунок 4" descr="Изображение выглядит как снимок экрана, монитор, экран, телевидение&#10;&#10;Автоматически созданное описание">
            <a:extLst>
              <a:ext uri="{FF2B5EF4-FFF2-40B4-BE49-F238E27FC236}">
                <a16:creationId xmlns:a16="http://schemas.microsoft.com/office/drawing/2014/main" id="{FF5EDA09-7328-408E-B09B-B355613EBD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4" r="1447" b="10185"/>
          <a:stretch/>
        </p:blipFill>
        <p:spPr>
          <a:xfrm>
            <a:off x="390525" y="1323369"/>
            <a:ext cx="11410950" cy="51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5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E298F-2D92-408E-8628-5B2C98A6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1780"/>
            <a:ext cx="10668000" cy="923330"/>
          </a:xfrm>
        </p:spPr>
        <p:txBody>
          <a:bodyPr/>
          <a:lstStyle/>
          <a:p>
            <a:pPr algn="ctr"/>
            <a:r>
              <a:rPr lang="ru-RU" dirty="0"/>
              <a:t>Возможности онлайн-ресурсов для адаптации материалов для детей с ОВЗ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21BD7C-AC9C-4EFD-B95F-542CDAF53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5724644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	Если ребёнок слабо видит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В онлайн-школе незрячим ученикам доступны лекции. Их можно слушать по несколько раз, ускоряя или замедляя воспроизведение. 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Для того чтобы слабовидящий или незрячий ребёнок смог пользоваться компьютером, нужно установить две специальных программы: 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скринридер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— программа экранного доступа, которая считывает всё, что происходит на компьютерном экране;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речевой синтезатор — программа, которая озвучивает информацию с экрана. 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Домашнюю работу можно выполнять при помощи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скринридера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а печатать в чате — голосовым вводом. 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4485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D3A091A3-C663-47A9-B57A-2D3A2A4C5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85800"/>
            <a:ext cx="10972800" cy="6186309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	Если ребёнок слабо слышит 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Вместо лекций ученик сможет читать электронные конспекты, передающие содержание урока, и решать интерактивные домашние работы. 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Они закрепляют пройденный материал и почти полностью выполняются компьютерной мышкой.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	Если у ребёнка заболевания опорно-двигательного аппарата</a:t>
            </a: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В онлайн-школе для детей с ОВЗ не потребуется писать от руки, в то время как традиционное обучение подразумевает диктанты и списывания упражнений. </a:t>
            </a:r>
          </a:p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	Когда задания требуют развёрнутого ответа, можно воспользоваться экранной клавиатурой или функцией голосового ввода на компьютере.</a:t>
            </a:r>
          </a:p>
          <a:p>
            <a:pPr algn="just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0678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87EF7-6C6D-48D5-A56C-C9CACAEA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55472"/>
            <a:ext cx="10125075" cy="923330"/>
          </a:xfrm>
        </p:spPr>
        <p:txBody>
          <a:bodyPr/>
          <a:lstStyle/>
          <a:p>
            <a:pPr algn="ctr"/>
            <a:r>
              <a:rPr lang="ru-RU" altLang="ru-RU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Список онлайн-ресурсов для обеспечения дистанционного обучения</a:t>
            </a:r>
            <a:endParaRPr lang="ru-RU" dirty="0"/>
          </a:p>
        </p:txBody>
      </p:sp>
      <p:pic>
        <p:nvPicPr>
          <p:cNvPr id="1028" name="Picture 4" descr="Хочу такой сайт">
            <a:hlinkClick r:id="rId2"/>
            <a:extLst>
              <a:ext uri="{FF2B5EF4-FFF2-40B4-BE49-F238E27FC236}">
                <a16:creationId xmlns:a16="http://schemas.microsoft.com/office/drawing/2014/main" id="{E17C9936-DE9C-4635-AD5C-4D3AC0384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-147796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0177301-5EA7-428B-B067-743809DAD087}"/>
              </a:ext>
            </a:extLst>
          </p:cNvPr>
          <p:cNvSpPr/>
          <p:nvPr/>
        </p:nvSpPr>
        <p:spPr>
          <a:xfrm>
            <a:off x="510283" y="1524000"/>
            <a:ext cx="111483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РФ подготовило для школ список онлайн-ресурсов для обеспечения дистанционного обучения. Список будет постоянно пополняться. </a:t>
            </a: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него вошли:</a:t>
            </a:r>
            <a:r>
              <a:rPr lang="ru-RU" altLang="ru-RU" dirty="0">
                <a:solidFill>
                  <a:srgbClr val="007A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 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платформа «Российская электронная школа». – 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resh.edu.ru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«Московская электронная школа».– 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mos.ru/</a:t>
            </a:r>
            <a:r>
              <a:rPr lang="ru-RU" alt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city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ru-RU" alt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projects</a:t>
            </a:r>
            <a:r>
              <a:rPr lang="ru-RU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/</a:t>
            </a:r>
            <a:r>
              <a:rPr lang="ru-RU" altLang="ru-RU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mesh</a:t>
            </a:r>
            <a:r>
              <a:rPr lang="ru-RU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Яндекс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Учебник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education.yandex.ru/home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ЯКласс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yaklass.ru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«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Учи.ру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uchi.ru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новой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Сбербанка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pcbl.ru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онлайн-школа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Фоксфорд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foxford.ru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видеопортал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interneturok.ru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онлайн-школа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английского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языка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Skyeng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skyeng.ru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онлайн-платформа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myskills.ru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курсов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Олимпиум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olimpium.ru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телеканал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MOSOBR.TV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mosobr.tv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Билет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будущее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bilet-help.worldskills.ru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Молодые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профессионалы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Ворлдскилс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)» 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worldskills.ru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цифры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 – </a:t>
            </a:r>
            <a:r>
              <a:rPr lang="en-US" alt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урокцифры.рф</a:t>
            </a:r>
            <a:r>
              <a:rPr lang="en-US" alt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99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2910F-93F5-4565-8C2D-5CCA3D4E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55472"/>
            <a:ext cx="8153400" cy="461665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BE7752-03BA-41AE-83AA-11810213F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3877985"/>
          </a:xfrm>
        </p:spPr>
        <p:txBody>
          <a:bodyPr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terehinaev@gmail.com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Адрес сайта: </a:t>
            </a:r>
            <a:r>
              <a:rPr lang="en-US" sz="2400" dirty="0">
                <a:hlinkClick r:id="rId3"/>
              </a:rPr>
              <a:t>http://www.</a:t>
            </a:r>
            <a:r>
              <a:rPr lang="ru-RU" sz="2400" dirty="0">
                <a:hlinkClick r:id="rId3"/>
              </a:rPr>
              <a:t>центр-</a:t>
            </a:r>
            <a:r>
              <a:rPr lang="ru-RU" sz="2400" dirty="0" err="1">
                <a:hlinkClick r:id="rId3"/>
              </a:rPr>
              <a:t>ресурс.рф</a:t>
            </a:r>
            <a:endParaRPr lang="ru-RU" sz="2400" dirty="0"/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Терехина Екатерина Викторовна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33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7148F2-B60A-4F02-BA20-66DA7FEDF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0"/>
            <a:ext cx="1074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45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310" y="306606"/>
            <a:ext cx="10648315" cy="1190625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3336290">
              <a:lnSpc>
                <a:spcPct val="100000"/>
              </a:lnSpc>
              <a:spcBef>
                <a:spcPts val="730"/>
              </a:spcBef>
            </a:pPr>
            <a:r>
              <a:rPr spc="-5" dirty="0"/>
              <a:t>Регистрация </a:t>
            </a:r>
            <a:r>
              <a:rPr dirty="0"/>
              <a:t>в </a:t>
            </a:r>
            <a:r>
              <a:rPr spc="-15" dirty="0"/>
              <a:t>системе</a:t>
            </a:r>
            <a:r>
              <a:rPr spc="60" dirty="0"/>
              <a:t> </a:t>
            </a:r>
            <a:r>
              <a:rPr spc="-5" dirty="0"/>
              <a:t>РЭШ</a:t>
            </a:r>
          </a:p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Для </a:t>
            </a:r>
            <a:r>
              <a:rPr sz="2800" b="0" spc="-5" dirty="0">
                <a:solidFill>
                  <a:srgbClr val="000000"/>
                </a:solidFill>
                <a:latin typeface="Calibri"/>
                <a:cs typeface="Calibri"/>
              </a:rPr>
              <a:t>доступа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к </a:t>
            </a:r>
            <a:r>
              <a:rPr sz="2800" b="0" spc="-15" dirty="0">
                <a:solidFill>
                  <a:srgbClr val="000000"/>
                </a:solidFill>
                <a:latin typeface="Calibri"/>
                <a:cs typeface="Calibri"/>
              </a:rPr>
              <a:t>системе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необходимо </a:t>
            </a:r>
            <a:r>
              <a:rPr sz="2800" b="0" dirty="0">
                <a:solidFill>
                  <a:srgbClr val="000000"/>
                </a:solidFill>
                <a:latin typeface="Calibri"/>
                <a:cs typeface="Calibri"/>
              </a:rPr>
              <a:t>перейти по </a:t>
            </a:r>
            <a:r>
              <a:rPr sz="2800" b="0" spc="-10" dirty="0">
                <a:solidFill>
                  <a:srgbClr val="000000"/>
                </a:solidFill>
                <a:latin typeface="Calibri"/>
                <a:cs typeface="Calibri"/>
              </a:rPr>
              <a:t>ссылке:</a:t>
            </a:r>
            <a:r>
              <a:rPr sz="2800" b="0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500" spc="-5" dirty="0">
                <a:solidFill>
                  <a:srgbClr val="C00000"/>
                </a:solidFill>
              </a:rPr>
              <a:t>resh.edu.ru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15150" y="1928596"/>
            <a:ext cx="4663821" cy="963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6557" y="1677314"/>
            <a:ext cx="3945636" cy="4945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845684" y="2080514"/>
            <a:ext cx="1569720" cy="581025"/>
            <a:chOff x="4845684" y="2080514"/>
            <a:chExt cx="1569720" cy="581025"/>
          </a:xfrm>
        </p:grpSpPr>
        <p:sp>
          <p:nvSpPr>
            <p:cNvPr id="6" name="object 6"/>
            <p:cNvSpPr/>
            <p:nvPr/>
          </p:nvSpPr>
          <p:spPr>
            <a:xfrm>
              <a:off x="4852034" y="2086864"/>
              <a:ext cx="1557020" cy="568325"/>
            </a:xfrm>
            <a:custGeom>
              <a:avLst/>
              <a:gdLst/>
              <a:ahLst/>
              <a:cxnLst/>
              <a:rect l="l" t="t" r="r" b="b"/>
              <a:pathLst>
                <a:path w="1557020" h="568325">
                  <a:moveTo>
                    <a:pt x="284225" y="0"/>
                  </a:moveTo>
                  <a:lnTo>
                    <a:pt x="0" y="284225"/>
                  </a:lnTo>
                  <a:lnTo>
                    <a:pt x="284225" y="568325"/>
                  </a:lnTo>
                  <a:lnTo>
                    <a:pt x="284225" y="426338"/>
                  </a:lnTo>
                  <a:lnTo>
                    <a:pt x="1557019" y="426338"/>
                  </a:lnTo>
                  <a:lnTo>
                    <a:pt x="1557019" y="142112"/>
                  </a:lnTo>
                  <a:lnTo>
                    <a:pt x="284225" y="142112"/>
                  </a:lnTo>
                  <a:lnTo>
                    <a:pt x="28422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52034" y="2086864"/>
              <a:ext cx="1557020" cy="568325"/>
            </a:xfrm>
            <a:custGeom>
              <a:avLst/>
              <a:gdLst/>
              <a:ahLst/>
              <a:cxnLst/>
              <a:rect l="l" t="t" r="r" b="b"/>
              <a:pathLst>
                <a:path w="1557020" h="568325">
                  <a:moveTo>
                    <a:pt x="0" y="284225"/>
                  </a:moveTo>
                  <a:lnTo>
                    <a:pt x="284225" y="0"/>
                  </a:lnTo>
                  <a:lnTo>
                    <a:pt x="284225" y="142112"/>
                  </a:lnTo>
                  <a:lnTo>
                    <a:pt x="1557019" y="142112"/>
                  </a:lnTo>
                  <a:lnTo>
                    <a:pt x="1557019" y="426338"/>
                  </a:lnTo>
                  <a:lnTo>
                    <a:pt x="284225" y="426338"/>
                  </a:lnTo>
                  <a:lnTo>
                    <a:pt x="284225" y="568325"/>
                  </a:lnTo>
                  <a:lnTo>
                    <a:pt x="0" y="284225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270752" y="4285107"/>
            <a:ext cx="5581650" cy="1517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409185" y="4804536"/>
            <a:ext cx="1693545" cy="605790"/>
            <a:chOff x="4409185" y="4804536"/>
            <a:chExt cx="1693545" cy="605790"/>
          </a:xfrm>
        </p:grpSpPr>
        <p:sp>
          <p:nvSpPr>
            <p:cNvPr id="10" name="object 10"/>
            <p:cNvSpPr/>
            <p:nvPr/>
          </p:nvSpPr>
          <p:spPr>
            <a:xfrm>
              <a:off x="4415535" y="4810886"/>
              <a:ext cx="1680845" cy="593090"/>
            </a:xfrm>
            <a:custGeom>
              <a:avLst/>
              <a:gdLst/>
              <a:ahLst/>
              <a:cxnLst/>
              <a:rect l="l" t="t" r="r" b="b"/>
              <a:pathLst>
                <a:path w="1680845" h="593089">
                  <a:moveTo>
                    <a:pt x="1383918" y="0"/>
                  </a:moveTo>
                  <a:lnTo>
                    <a:pt x="1383918" y="148336"/>
                  </a:lnTo>
                  <a:lnTo>
                    <a:pt x="0" y="148336"/>
                  </a:lnTo>
                  <a:lnTo>
                    <a:pt x="0" y="444881"/>
                  </a:lnTo>
                  <a:lnTo>
                    <a:pt x="1383918" y="444881"/>
                  </a:lnTo>
                  <a:lnTo>
                    <a:pt x="1383918" y="593090"/>
                  </a:lnTo>
                  <a:lnTo>
                    <a:pt x="1680464" y="296544"/>
                  </a:lnTo>
                  <a:lnTo>
                    <a:pt x="138391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15535" y="4810886"/>
              <a:ext cx="1680845" cy="593090"/>
            </a:xfrm>
            <a:custGeom>
              <a:avLst/>
              <a:gdLst/>
              <a:ahLst/>
              <a:cxnLst/>
              <a:rect l="l" t="t" r="r" b="b"/>
              <a:pathLst>
                <a:path w="1680845" h="593089">
                  <a:moveTo>
                    <a:pt x="0" y="148336"/>
                  </a:moveTo>
                  <a:lnTo>
                    <a:pt x="1383918" y="148336"/>
                  </a:lnTo>
                  <a:lnTo>
                    <a:pt x="1383918" y="0"/>
                  </a:lnTo>
                  <a:lnTo>
                    <a:pt x="1680464" y="296544"/>
                  </a:lnTo>
                  <a:lnTo>
                    <a:pt x="1383918" y="593090"/>
                  </a:lnTo>
                  <a:lnTo>
                    <a:pt x="1383918" y="444881"/>
                  </a:lnTo>
                  <a:lnTo>
                    <a:pt x="0" y="444881"/>
                  </a:lnTo>
                  <a:lnTo>
                    <a:pt x="0" y="148336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1015" y="348183"/>
            <a:ext cx="446214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Личный </a:t>
            </a:r>
            <a:r>
              <a:rPr spc="-10" dirty="0"/>
              <a:t>кабинет</a:t>
            </a:r>
            <a:r>
              <a:rPr spc="-65" dirty="0"/>
              <a:t> </a:t>
            </a:r>
            <a:r>
              <a:rPr spc="-5" dirty="0"/>
              <a:t>учителя</a:t>
            </a:r>
          </a:p>
        </p:txBody>
      </p:sp>
      <p:sp>
        <p:nvSpPr>
          <p:cNvPr id="3" name="object 3"/>
          <p:cNvSpPr/>
          <p:nvPr/>
        </p:nvSpPr>
        <p:spPr>
          <a:xfrm>
            <a:off x="8652382" y="1074800"/>
            <a:ext cx="3448050" cy="962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186" y="2155355"/>
            <a:ext cx="9191625" cy="446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174228" y="1235786"/>
            <a:ext cx="3790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Calibri"/>
                <a:cs typeface="Calibri"/>
              </a:rPr>
              <a:t>1.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4336" y="4070045"/>
            <a:ext cx="3797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sz="3600" b="1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9569" y="529539"/>
            <a:ext cx="531939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Привязка </a:t>
            </a:r>
            <a:r>
              <a:rPr spc="-20" dirty="0"/>
              <a:t>учеников </a:t>
            </a:r>
            <a:r>
              <a:rPr dirty="0"/>
              <a:t>к</a:t>
            </a:r>
            <a:r>
              <a:rPr spc="-60" dirty="0"/>
              <a:t> </a:t>
            </a:r>
            <a:r>
              <a:rPr spc="-10" dirty="0"/>
              <a:t>учителю</a:t>
            </a:r>
          </a:p>
        </p:txBody>
      </p:sp>
      <p:sp>
        <p:nvSpPr>
          <p:cNvPr id="3" name="object 3"/>
          <p:cNvSpPr/>
          <p:nvPr/>
        </p:nvSpPr>
        <p:spPr>
          <a:xfrm>
            <a:off x="388658" y="1226438"/>
            <a:ext cx="7100316" cy="2620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35529" y="4166666"/>
            <a:ext cx="8126730" cy="2390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10881" y="1631950"/>
            <a:ext cx="41560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41935" algn="l"/>
              </a:tabLst>
            </a:pPr>
            <a:r>
              <a:rPr sz="1800" b="1" spc="-10" dirty="0">
                <a:solidFill>
                  <a:srgbClr val="000066"/>
                </a:solidFill>
                <a:latin typeface="Calibri"/>
                <a:cs typeface="Calibri"/>
              </a:rPr>
              <a:t>Выбрать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вкладку</a:t>
            </a:r>
            <a:r>
              <a:rPr sz="1800" b="1" spc="30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«Ученики»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000066"/>
              </a:buClr>
              <a:buFont typeface="Calibri"/>
              <a:buAutoNum type="arabicPeriod"/>
            </a:pPr>
            <a:endParaRPr sz="1750">
              <a:latin typeface="Calibri"/>
              <a:cs typeface="Calibri"/>
            </a:endParaRPr>
          </a:p>
          <a:p>
            <a:pPr marL="241300" indent="-229235">
              <a:lnSpc>
                <a:spcPct val="100000"/>
              </a:lnSpc>
              <a:buAutoNum type="arabicPeriod"/>
              <a:tabLst>
                <a:tab pos="241935" algn="l"/>
              </a:tabLst>
            </a:pPr>
            <a:r>
              <a:rPr sz="1800" b="1" spc="-10" dirty="0">
                <a:solidFill>
                  <a:srgbClr val="000066"/>
                </a:solidFill>
                <a:latin typeface="Calibri"/>
                <a:cs typeface="Calibri"/>
              </a:rPr>
              <a:t>Нажать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кнопку </a:t>
            </a:r>
            <a:r>
              <a:rPr sz="1800" b="1" spc="-15" dirty="0">
                <a:solidFill>
                  <a:srgbClr val="000066"/>
                </a:solidFill>
                <a:latin typeface="Calibri"/>
                <a:cs typeface="Calibri"/>
              </a:rPr>
              <a:t>«Пригласить</a:t>
            </a:r>
            <a:r>
              <a:rPr sz="1800" b="1" spc="25" dirty="0">
                <a:solidFill>
                  <a:srgbClr val="000066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0066"/>
                </a:solidFill>
                <a:latin typeface="Calibri"/>
                <a:cs typeface="Calibri"/>
              </a:rPr>
              <a:t>учеников»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99584" y="512190"/>
            <a:ext cx="35890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Учебные</a:t>
            </a:r>
            <a:r>
              <a:rPr spc="-60" dirty="0"/>
              <a:t> </a:t>
            </a:r>
            <a:r>
              <a:rPr spc="-15" dirty="0"/>
              <a:t>материалы</a:t>
            </a:r>
          </a:p>
        </p:txBody>
      </p:sp>
      <p:sp>
        <p:nvSpPr>
          <p:cNvPr id="3" name="object 3"/>
          <p:cNvSpPr/>
          <p:nvPr/>
        </p:nvSpPr>
        <p:spPr>
          <a:xfrm>
            <a:off x="95558" y="1237741"/>
            <a:ext cx="6509384" cy="3829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97980" y="1237741"/>
            <a:ext cx="5321046" cy="3829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395</Words>
  <Application>Microsoft Office PowerPoint</Application>
  <PresentationFormat>Широкоэкранный</PresentationFormat>
  <Paragraphs>117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Tahoma</vt:lpstr>
      <vt:lpstr>Times New Roman</vt:lpstr>
      <vt:lpstr>Office Theme</vt:lpstr>
      <vt:lpstr>ГБУ СО «Центр психолого-педагогической, медицинской и социальной помощи «Ресурс» </vt:lpstr>
      <vt:lpstr>Презентация PowerPoint</vt:lpstr>
      <vt:lpstr>https://uchi.ru/</vt:lpstr>
      <vt:lpstr>Презентация PowerPoint</vt:lpstr>
      <vt:lpstr>Презентация PowerPoint</vt:lpstr>
      <vt:lpstr>Регистрация в системе РЭШ Для доступа к системе необходимо перейти по ссылке: resh.edu.ru</vt:lpstr>
      <vt:lpstr>Личный кабинет учителя</vt:lpstr>
      <vt:lpstr>Привязка учеников к учителю</vt:lpstr>
      <vt:lpstr>Учебные материалы</vt:lpstr>
      <vt:lpstr>Пример урока</vt:lpstr>
      <vt:lpstr>Формирование задания</vt:lpstr>
      <vt:lpstr>Формирование задания</vt:lpstr>
      <vt:lpstr>Оценка заданий</vt:lpstr>
      <vt:lpstr>Оценка заданий</vt:lpstr>
      <vt:lpstr>Организационная работа</vt:lpstr>
      <vt:lpstr>Московская электронная школа</vt:lpstr>
      <vt:lpstr>Презентация PowerPoint</vt:lpstr>
      <vt:lpstr>Библиотека Московской электронной школы https://uchebnik.mos.ru/catalogue</vt:lpstr>
      <vt:lpstr>Библиотека Московской электронной школы https://uchebnik.mos.ru/catalogue</vt:lpstr>
      <vt:lpstr>https://education.yandex.ru/main/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https://www.yaklass.ru/</vt:lpstr>
      <vt:lpstr>Презентация PowerPoint</vt:lpstr>
      <vt:lpstr>Презентация PowerPoint</vt:lpstr>
      <vt:lpstr>Презентация PowerPoint</vt:lpstr>
      <vt:lpstr>https://uchi.ru/</vt:lpstr>
      <vt:lpstr>Что такое Учи.ру? </vt:lpstr>
      <vt:lpstr>Презентация PowerPoint</vt:lpstr>
      <vt:lpstr>Презентация PowerPoint</vt:lpstr>
      <vt:lpstr>InternetUrok.ru </vt:lpstr>
      <vt:lpstr>Интерактивные тетради издательства «Просвещение»</vt:lpstr>
      <vt:lpstr>Онлайн-школа Фоксфорд</vt:lpstr>
      <vt:lpstr>Презентация PowerPoint</vt:lpstr>
      <vt:lpstr>Презентация PowerPoint</vt:lpstr>
      <vt:lpstr>Презентация PowerPoint</vt:lpstr>
      <vt:lpstr>Презентация PowerPoint</vt:lpstr>
      <vt:lpstr>Платформа для проведения олимпиад и курсов «Олимпиум»</vt:lpstr>
      <vt:lpstr>Презентация PowerPoint</vt:lpstr>
      <vt:lpstr>Онлайн-сервис интеллектуального развития детей https://iqsha.ru/</vt:lpstr>
      <vt:lpstr>Презентация PowerPoint</vt:lpstr>
      <vt:lpstr>Всероссийский образовательный проект «Урок цифры» https://урок-цифры.рф</vt:lpstr>
      <vt:lpstr>Возможности онлайн-ресурсов для адаптации материалов для детей с ОВЗ</vt:lpstr>
      <vt:lpstr>Презентация PowerPoint</vt:lpstr>
      <vt:lpstr>Список онлайн-ресурсов для обеспечения дистанционного обучения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Электронная школа (Презентация)</dc:title>
  <dc:creator>admin</dc:creator>
  <cp:lastModifiedBy>Пользователь</cp:lastModifiedBy>
  <cp:revision>29</cp:revision>
  <dcterms:created xsi:type="dcterms:W3CDTF">2020-10-05T13:28:25Z</dcterms:created>
  <dcterms:modified xsi:type="dcterms:W3CDTF">2020-11-11T08:23:27Z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2020-03-21T00:00:00Z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2020-10-05T00:00:00Z</vt:filetime>
  </property>
</Properties>
</file>