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5" r:id="rId3"/>
    <p:sldId id="256" r:id="rId4"/>
    <p:sldId id="262" r:id="rId5"/>
    <p:sldId id="263" r:id="rId6"/>
    <p:sldId id="264" r:id="rId7"/>
    <p:sldId id="257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28344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252027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Особенности </a:t>
            </a:r>
            <a:r>
              <a:rPr lang="ru-RU" dirty="0" smtClean="0"/>
              <a:t>управленческой деятельности в условиях дистанционного</a:t>
            </a:r>
            <a:br>
              <a:rPr lang="ru-RU" dirty="0" smtClean="0"/>
            </a:br>
            <a:r>
              <a:rPr lang="ru-RU" dirty="0" smtClean="0"/>
              <a:t>образования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lvl="0">
              <a:lnSpc>
                <a:spcPct val="80000"/>
              </a:lnSpc>
              <a:defRPr/>
            </a:pPr>
            <a:r>
              <a:rPr lang="ru-RU" altLang="ru-RU" sz="4800" b="1" i="1" dirty="0" smtClean="0">
                <a:solidFill>
                  <a:schemeClr val="tx2">
                    <a:lumMod val="75000"/>
                  </a:schemeClr>
                </a:solidFill>
                <a:ea typeface="Tahoma" pitchFamily="34" charset="0"/>
                <a:cs typeface="Times New Roman" pitchFamily="18" charset="0"/>
              </a:rPr>
              <a:t>Третьякова Ирина Анатольевна</a:t>
            </a:r>
          </a:p>
          <a:p>
            <a:pPr>
              <a:lnSpc>
                <a:spcPct val="80000"/>
              </a:lnSpc>
              <a:defRPr/>
            </a:pP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заместитель  директора</a:t>
            </a:r>
            <a:endParaRPr lang="ru-RU" sz="4800" dirty="0" smtClean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80000"/>
              </a:lnSpc>
              <a:defRPr/>
            </a:pP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ГБУ СО «Центра 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психолого-педагогической, медицинской </a:t>
            </a:r>
          </a:p>
          <a:p>
            <a:pPr>
              <a:lnSpc>
                <a:spcPct val="80000"/>
              </a:lnSpc>
              <a:defRPr/>
            </a:pP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и социальной помощи «Ресурс», </a:t>
            </a:r>
          </a:p>
          <a:p>
            <a:pPr>
              <a:lnSpc>
                <a:spcPct val="80000"/>
              </a:lnSpc>
              <a:defRPr/>
            </a:pP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руководитель Центральной </a:t>
            </a:r>
          </a:p>
          <a:p>
            <a:pPr>
              <a:lnSpc>
                <a:spcPct val="80000"/>
              </a:lnSpc>
              <a:defRPr/>
            </a:pPr>
            <a:r>
              <a:rPr lang="ru-RU" sz="4800" dirty="0" err="1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психолого-медико-педагогической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 комиссии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2146250"/>
          </a:xfrm>
        </p:spPr>
        <p:txBody>
          <a:bodyPr>
            <a:noAutofit/>
          </a:bodyPr>
          <a:lstStyle/>
          <a:p>
            <a:r>
              <a:rPr lang="ru-RU" altLang="ru-RU" sz="2000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Методические рекомендации по </a:t>
            </a:r>
            <a:r>
              <a:rPr lang="ru-RU" altLang="ru-RU" sz="2000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реализации образовательных программ начального общего, основного общего, среднего общего образования, образовательных программ среднего профессионального образования и дополнительных общеобразовательных программ с применением электронного обучения и дистанционных образовательных технологий </a:t>
            </a:r>
            <a:br>
              <a:rPr lang="ru-RU" altLang="ru-RU" sz="2000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</a:br>
            <a:r>
              <a:rPr lang="ru-RU" altLang="ru-RU" sz="2000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(письмо Министерства Просвещения РФ от 19.03.2020г № ГД-39/04)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В </a:t>
            </a:r>
            <a:r>
              <a:rPr lang="ru-RU" dirty="0" smtClean="0"/>
              <a:t>настоящих Методических рекомендациях </a:t>
            </a:r>
            <a:r>
              <a:rPr lang="ru-RU" dirty="0" smtClean="0"/>
              <a:t>приведена </a:t>
            </a:r>
            <a:r>
              <a:rPr lang="ru-RU" b="1" dirty="0" smtClean="0"/>
              <a:t>примерная </a:t>
            </a:r>
            <a:r>
              <a:rPr lang="ru-RU" b="1" dirty="0" smtClean="0"/>
              <a:t>модель реализации образовательных программ </a:t>
            </a:r>
            <a:r>
              <a:rPr lang="ru-RU" dirty="0" smtClean="0"/>
              <a:t>начального общего, основного общего, среднего общего образования с применением электронного обучения и дистанционных образовательных </a:t>
            </a:r>
            <a:r>
              <a:rPr lang="ru-RU" dirty="0" smtClean="0"/>
              <a:t>технологий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052736"/>
          </a:xfrm>
        </p:spPr>
        <p:txBody>
          <a:bodyPr>
            <a:noAutofit/>
          </a:bodyPr>
          <a:lstStyle/>
          <a:p>
            <a:r>
              <a:rPr lang="ru-RU" altLang="ru-RU" sz="3200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Методические </a:t>
            </a:r>
            <a:r>
              <a:rPr lang="ru-RU" altLang="ru-RU" sz="3200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рекомендации</a:t>
            </a:r>
            <a:endParaRPr lang="ru-RU" altLang="ru-RU" sz="3200" dirty="0" smtClean="0">
              <a:solidFill>
                <a:srgbClr val="005EA4"/>
              </a:solidFill>
              <a:latin typeface="Arial" pitchFamily="34" charset="0"/>
              <a:ea typeface="Arial Unicode MS" panose="020B0604020202020204" pitchFamily="34" charset="-128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13732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/>
              <a:t> Образовательная </a:t>
            </a:r>
            <a:r>
              <a:rPr lang="ru-RU" dirty="0" smtClean="0"/>
              <a:t>организация:</a:t>
            </a:r>
          </a:p>
          <a:p>
            <a:pPr algn="just">
              <a:buNone/>
            </a:pPr>
            <a:r>
              <a:rPr lang="ru-RU" dirty="0" smtClean="0"/>
              <a:t>1. </a:t>
            </a:r>
            <a:r>
              <a:rPr lang="ru-RU" b="1" dirty="0" smtClean="0"/>
              <a:t>разрабатывает и утверждает локальный акт </a:t>
            </a:r>
            <a:r>
              <a:rPr lang="ru-RU" dirty="0" smtClean="0"/>
              <a:t>(приказ, положение) </a:t>
            </a:r>
            <a:r>
              <a:rPr lang="ru-RU" dirty="0" smtClean="0"/>
              <a:t>об </a:t>
            </a:r>
            <a:r>
              <a:rPr lang="ru-RU" dirty="0" smtClean="0"/>
              <a:t>организации дистанционного обучения, в котором определяет, в том числе </a:t>
            </a:r>
            <a:r>
              <a:rPr lang="ru-RU" b="1" dirty="0" smtClean="0"/>
              <a:t>порядок оказания учебно-методической помощи </a:t>
            </a:r>
            <a:r>
              <a:rPr lang="ru-RU" dirty="0" smtClean="0"/>
              <a:t>обучающимся (индивидуальных консультаций) и </a:t>
            </a:r>
            <a:r>
              <a:rPr lang="ru-RU" b="1" dirty="0" smtClean="0"/>
              <a:t>проведения текущего контроля и итогового контроля </a:t>
            </a:r>
            <a:r>
              <a:rPr lang="ru-RU" dirty="0" smtClean="0"/>
              <a:t>по учебным дисциплинам;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altLang="ru-RU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Методические </a:t>
            </a:r>
            <a:r>
              <a:rPr lang="ru-RU" altLang="ru-RU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рекомендации</a:t>
            </a:r>
            <a:br>
              <a:rPr lang="ru-RU" altLang="ru-RU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</a:br>
            <a:r>
              <a:rPr lang="ru-RU" dirty="0" smtClean="0"/>
              <a:t>Образовательная </a:t>
            </a:r>
            <a:r>
              <a:rPr lang="ru-RU" dirty="0" smtClean="0"/>
              <a:t>организация: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40557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2</a:t>
            </a:r>
            <a:r>
              <a:rPr lang="ru-RU" dirty="0" smtClean="0"/>
              <a:t>. </a:t>
            </a:r>
            <a:r>
              <a:rPr lang="ru-RU" b="1" dirty="0" smtClean="0"/>
              <a:t>формирует расписание занятий на каждый учебный день </a:t>
            </a:r>
            <a:r>
              <a:rPr lang="ru-RU" dirty="0" smtClean="0"/>
              <a:t>в соответствии с учебным планом по каждой дисциплине, </a:t>
            </a:r>
            <a:r>
              <a:rPr lang="ru-RU" b="1" dirty="0" smtClean="0"/>
              <a:t>предусматривая дифференциацию </a:t>
            </a:r>
            <a:br>
              <a:rPr lang="ru-RU" b="1" dirty="0" smtClean="0"/>
            </a:br>
            <a:r>
              <a:rPr lang="ru-RU" b="1" dirty="0" smtClean="0"/>
              <a:t>по классам и сокращение времени проведения урока до 30 минут</a:t>
            </a:r>
            <a:r>
              <a:rPr lang="ru-RU" dirty="0" smtClean="0"/>
              <a:t>; </a:t>
            </a:r>
          </a:p>
          <a:p>
            <a:pPr marL="0" indent="0" algn="just">
              <a:buNone/>
            </a:pPr>
            <a:r>
              <a:rPr lang="ru-RU" dirty="0" smtClean="0"/>
              <a:t>	3</a:t>
            </a:r>
            <a:r>
              <a:rPr lang="ru-RU" dirty="0" smtClean="0"/>
              <a:t>.  </a:t>
            </a:r>
            <a:r>
              <a:rPr lang="ru-RU" b="1" dirty="0" smtClean="0"/>
              <a:t>информирует обучающихся </a:t>
            </a:r>
            <a:r>
              <a:rPr lang="ru-RU" dirty="0" smtClean="0"/>
              <a:t>и их родителей о реализации образовательных программ или их частей с применением электронного обучения </a:t>
            </a:r>
            <a:br>
              <a:rPr lang="ru-RU" dirty="0" smtClean="0"/>
            </a:br>
            <a:r>
              <a:rPr lang="ru-RU" dirty="0" smtClean="0"/>
              <a:t>и дистанционных образовательных технологий (далее – дистанционное обучение), в том числе </a:t>
            </a:r>
            <a:r>
              <a:rPr lang="ru-RU" b="1" dirty="0" smtClean="0"/>
              <a:t>знакомит с расписанием занятий, графиком проведения текущего контроля и итогового контроля по учебным дисциплинам, консультаций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	4</a:t>
            </a:r>
            <a:r>
              <a:rPr lang="ru-RU" dirty="0" smtClean="0"/>
              <a:t>. </a:t>
            </a:r>
            <a:r>
              <a:rPr lang="ru-RU" b="1" dirty="0" smtClean="0"/>
              <a:t>обеспечивает ведение учета результатов образовательного процесса в электронной форме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rmAutofit/>
          </a:bodyPr>
          <a:lstStyle/>
          <a:p>
            <a:r>
              <a:rPr lang="ru-RU" altLang="ru-RU" sz="4000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Методические рекомендации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	Выбор родителями (законными представителями) обучающегося формы дистанционного обучения по образовательной программе начального общего, основного общего либо среднего общего образования, а также по дополнительным общеобразовательным программам подтверждается документально (наличие письменного заявления родителя(ей) (законного представителя).</a:t>
            </a: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80120"/>
          </a:xfrm>
        </p:spPr>
        <p:txBody>
          <a:bodyPr>
            <a:noAutofit/>
          </a:bodyPr>
          <a:lstStyle/>
          <a:p>
            <a:r>
              <a:rPr lang="ru-RU" altLang="ru-RU" sz="3200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Методические рекомендации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464137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/>
              <a:t> </a:t>
            </a:r>
            <a:r>
              <a:rPr lang="ru-RU" b="1" dirty="0" smtClean="0"/>
              <a:t>При реализации образовательных программ </a:t>
            </a:r>
            <a:r>
              <a:rPr lang="ru-RU" dirty="0" smtClean="0"/>
              <a:t>начального общего, основного общего, среднего общего образования, а также по дополнительным общеобразовательным программам с применением электронного обучения </a:t>
            </a:r>
            <a:br>
              <a:rPr lang="ru-RU" dirty="0" smtClean="0"/>
            </a:br>
            <a:r>
              <a:rPr lang="ru-RU" dirty="0" smtClean="0"/>
              <a:t>и дистанционных образовательных технологий </a:t>
            </a:r>
            <a:r>
              <a:rPr lang="ru-RU" b="1" dirty="0" smtClean="0"/>
              <a:t>образовательной организации рекомендуется обеспечить внесение соответствующих корректировок </a:t>
            </a:r>
            <a:br>
              <a:rPr lang="ru-RU" b="1" dirty="0" smtClean="0"/>
            </a:br>
            <a:r>
              <a:rPr lang="ru-RU" b="1" dirty="0" smtClean="0"/>
              <a:t>в рабочие программы и (или) учебные планы </a:t>
            </a:r>
            <a:r>
              <a:rPr lang="ru-RU" dirty="0" smtClean="0"/>
              <a:t>в части форм обучения (лекция, </a:t>
            </a:r>
            <a:r>
              <a:rPr lang="ru-RU" dirty="0" err="1" smtClean="0"/>
              <a:t>онлайн</a:t>
            </a:r>
            <a:r>
              <a:rPr lang="ru-RU" dirty="0" smtClean="0"/>
              <a:t> консультация), технических средств обучения. </a:t>
            </a:r>
          </a:p>
          <a:p>
            <a:pPr marL="0" indent="0" algn="just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altLang="ru-RU" sz="3200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Методические рекомендации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517632" cy="532859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b="1" dirty="0" smtClean="0"/>
              <a:t>Педагогическим </a:t>
            </a:r>
            <a:r>
              <a:rPr lang="ru-RU" b="1" dirty="0" smtClean="0"/>
              <a:t>работникам образовательной организации </a:t>
            </a:r>
            <a:r>
              <a:rPr lang="ru-RU" dirty="0" smtClean="0"/>
              <a:t>при реализации образовательных программ начального общего, основного общего, среднего общего образования, а также при реализации дополнительных общеобразовательных программ с применением электронного обучения и дистанционных образовательных технологий:</a:t>
            </a:r>
          </a:p>
          <a:p>
            <a:pPr marL="0" indent="0" algn="just">
              <a:buNone/>
            </a:pPr>
            <a:r>
              <a:rPr lang="ru-RU" dirty="0" smtClean="0"/>
              <a:t>- рекомендуется </a:t>
            </a:r>
            <a:r>
              <a:rPr lang="ru-RU" dirty="0" smtClean="0"/>
              <a:t>планировать свою </a:t>
            </a:r>
            <a:r>
              <a:rPr lang="ru-RU" dirty="0" smtClean="0"/>
              <a:t>педагогическую деятельность с </a:t>
            </a:r>
            <a:r>
              <a:rPr lang="ru-RU" dirty="0" smtClean="0"/>
              <a:t>учетом системы дистанционного обучения, создавать простейшие, нужные для обучающихся, ресурсы и задания; </a:t>
            </a:r>
          </a:p>
          <a:p>
            <a:pPr marL="0" indent="0" algn="just">
              <a:buNone/>
            </a:pPr>
            <a:r>
              <a:rPr lang="ru-RU" dirty="0" smtClean="0"/>
              <a:t>- выражать </a:t>
            </a:r>
            <a:r>
              <a:rPr lang="ru-RU" dirty="0" smtClean="0"/>
              <a:t>свое отношение к работам обучающихся в виде текстовых или аудио рецензий, устных </a:t>
            </a:r>
            <a:r>
              <a:rPr lang="ru-RU" dirty="0" err="1" smtClean="0"/>
              <a:t>онлайн</a:t>
            </a:r>
            <a:r>
              <a:rPr lang="ru-RU" dirty="0" smtClean="0"/>
              <a:t> консультаций.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altLang="ru-RU" sz="3200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Методические рекомендации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517632" cy="532859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4400" b="1" dirty="0" smtClean="0"/>
              <a:t>При реализации образовательных программ </a:t>
            </a:r>
            <a:r>
              <a:rPr lang="ru-RU" sz="4400" dirty="0" smtClean="0"/>
              <a:t>начального общего, основного общего, среднего общего образования, а также дополнительных общеобразовательных программ </a:t>
            </a:r>
            <a:r>
              <a:rPr lang="ru-RU" sz="4400" b="1" dirty="0" smtClean="0"/>
              <a:t>с применением электронного обучения </a:t>
            </a:r>
            <a:r>
              <a:rPr lang="ru-RU" sz="4400" b="1" dirty="0" smtClean="0"/>
              <a:t>и </a:t>
            </a:r>
            <a:r>
              <a:rPr lang="ru-RU" sz="4400" b="1" dirty="0" smtClean="0"/>
              <a:t>дистанционных образовательных технологий руководителю </a:t>
            </a:r>
            <a:r>
              <a:rPr lang="ru-RU" sz="4400" dirty="0" smtClean="0"/>
              <a:t>либо иному уполномоченному должностному лицу образовательной организации </a:t>
            </a:r>
            <a:r>
              <a:rPr lang="ru-RU" sz="4400" b="1" dirty="0" smtClean="0"/>
              <a:t>рекомендуется взять на себя организацию ежедневного мониторинга фактически присутствующих в организации обучающихся, обучающихся с применением электронного обучения, дистанционных образовательных технологий и тех, кто </a:t>
            </a:r>
            <a:br>
              <a:rPr lang="ru-RU" sz="4400" b="1" dirty="0" smtClean="0"/>
            </a:br>
            <a:r>
              <a:rPr lang="ru-RU" sz="4400" b="1" dirty="0" smtClean="0"/>
              <a:t>по болезни временно не участвует в образовательном процессе </a:t>
            </a:r>
            <a:r>
              <a:rPr lang="ru-RU" sz="4400" dirty="0" smtClean="0"/>
              <a:t>(заболевшие обучающиеся). </a:t>
            </a:r>
          </a:p>
          <a:p>
            <a:pPr marL="0" indent="0" algn="just">
              <a:buNone/>
            </a:pPr>
            <a:r>
              <a:rPr lang="ru-RU" sz="4400" dirty="0" smtClean="0"/>
              <a:t>	При </a:t>
            </a:r>
            <a:r>
              <a:rPr lang="ru-RU" sz="4400" dirty="0" smtClean="0"/>
              <a:t>необходимости допускается интеграция форм обучения, например очного и электронного обучения с использованием дистанционных образовательных технологий. </a:t>
            </a:r>
          </a:p>
          <a:p>
            <a:endParaRPr lang="ru-RU" sz="4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52534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altLang="ru-RU" sz="3100" b="1" dirty="0" smtClean="0">
                <a:solidFill>
                  <a:srgbClr val="005EA4"/>
                </a:solidFill>
                <a:latin typeface="+mj-lt"/>
                <a:ea typeface="Arial Unicode MS" panose="020B0604020202020204" pitchFamily="34" charset="-128"/>
                <a:cs typeface="Arial" pitchFamily="34" charset="0"/>
              </a:rPr>
              <a:t>Приказ Министерства просвещения РФ </a:t>
            </a:r>
            <a:endParaRPr lang="ru-RU" altLang="ru-RU" sz="3100" b="1" dirty="0" smtClean="0">
              <a:solidFill>
                <a:srgbClr val="005EA4"/>
              </a:solidFill>
              <a:latin typeface="+mj-lt"/>
              <a:ea typeface="Arial Unicode MS" panose="020B0604020202020204" pitchFamily="34" charset="-128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altLang="ru-RU" sz="3100" b="1" dirty="0" smtClean="0">
                <a:solidFill>
                  <a:srgbClr val="005EA4"/>
                </a:solidFill>
                <a:latin typeface="+mj-lt"/>
                <a:ea typeface="Arial Unicode MS" panose="020B0604020202020204" pitchFamily="34" charset="-128"/>
                <a:cs typeface="Arial" pitchFamily="34" charset="0"/>
              </a:rPr>
              <a:t>от </a:t>
            </a:r>
            <a:r>
              <a:rPr lang="ru-RU" altLang="ru-RU" sz="3100" b="1" dirty="0" smtClean="0">
                <a:solidFill>
                  <a:srgbClr val="005EA4"/>
                </a:solidFill>
                <a:latin typeface="+mj-lt"/>
                <a:ea typeface="Arial Unicode MS" panose="020B0604020202020204" pitchFamily="34" charset="-128"/>
                <a:cs typeface="Arial" pitchFamily="34" charset="0"/>
              </a:rPr>
              <a:t>17 марта 2020 г. № 104 </a:t>
            </a:r>
            <a:endParaRPr lang="ru-RU" altLang="ru-RU" sz="3100" b="1" dirty="0" smtClean="0">
              <a:solidFill>
                <a:srgbClr val="005EA4"/>
              </a:solidFill>
              <a:latin typeface="+mj-lt"/>
              <a:ea typeface="Arial Unicode MS" panose="020B0604020202020204" pitchFamily="34" charset="-128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altLang="ru-RU" sz="3100" b="1" dirty="0" smtClean="0">
                <a:solidFill>
                  <a:srgbClr val="005EA4"/>
                </a:solidFill>
                <a:latin typeface="+mj-lt"/>
                <a:ea typeface="Arial Unicode MS" panose="020B0604020202020204" pitchFamily="34" charset="-128"/>
                <a:cs typeface="Arial" pitchFamily="34" charset="0"/>
              </a:rPr>
              <a:t>"</a:t>
            </a:r>
            <a:r>
              <a:rPr lang="ru-RU" altLang="ru-RU" sz="3100" b="1" dirty="0" smtClean="0">
                <a:solidFill>
                  <a:srgbClr val="005EA4"/>
                </a:solidFill>
                <a:latin typeface="+mj-lt"/>
                <a:ea typeface="Arial Unicode MS" panose="020B0604020202020204" pitchFamily="34" charset="-128"/>
                <a:cs typeface="Arial" pitchFamily="34" charset="0"/>
              </a:rPr>
              <a:t>Об организации образовательной деятельности в организациях, реализующих образовательные программы начального общего, основного общего и среднего общего образования, образовательные программы среднего профессионального образования, соответствующего дополнительного профессионального образования и дополнительные общеобразовательные программы, в условиях распространения новой </a:t>
            </a:r>
            <a:r>
              <a:rPr lang="ru-RU" altLang="ru-RU" sz="3100" b="1" dirty="0" err="1" smtClean="0">
                <a:solidFill>
                  <a:srgbClr val="005EA4"/>
                </a:solidFill>
                <a:latin typeface="+mj-lt"/>
                <a:ea typeface="Arial Unicode MS" panose="020B0604020202020204" pitchFamily="34" charset="-128"/>
                <a:cs typeface="Arial" pitchFamily="34" charset="0"/>
              </a:rPr>
              <a:t>коронавирусной</a:t>
            </a:r>
            <a:r>
              <a:rPr lang="ru-RU" altLang="ru-RU" sz="3100" b="1" dirty="0" smtClean="0">
                <a:solidFill>
                  <a:srgbClr val="005EA4"/>
                </a:solidFill>
                <a:latin typeface="+mj-lt"/>
                <a:ea typeface="Arial Unicode MS" panose="020B0604020202020204" pitchFamily="34" charset="-128"/>
                <a:cs typeface="Arial" pitchFamily="34" charset="0"/>
              </a:rPr>
              <a:t> инфекции на территории Российской Федерации"</a:t>
            </a:r>
          </a:p>
          <a:p>
            <a:pPr marL="0" indent="0">
              <a:buNone/>
            </a:pPr>
            <a:r>
              <a:rPr lang="ru-RU" dirty="0" smtClean="0"/>
              <a:t>       </a:t>
            </a:r>
          </a:p>
          <a:p>
            <a:pPr marL="0" indent="0" algn="just">
              <a:buNone/>
            </a:pPr>
            <a:r>
              <a:rPr lang="ru-RU" dirty="0" smtClean="0"/>
              <a:t>   1.2</a:t>
            </a:r>
            <a:r>
              <a:rPr lang="ru-RU" dirty="0" smtClean="0"/>
              <a:t>. При реализации образовательных программ начального общего, основного общего и среднего общего образования, образовательных программ среднего профессионального образования, соответствующего дополнительного профессионального образования и дополнительных общеобразовательных программ (далее совместно - образовательные программы) предусмотреть:</a:t>
            </a:r>
          </a:p>
          <a:p>
            <a:pPr marL="0" indent="0" algn="just">
              <a:buNone/>
            </a:pPr>
            <a:r>
              <a:rPr lang="ru-RU" dirty="0" smtClean="0"/>
              <a:t>- организацию </a:t>
            </a:r>
            <a:r>
              <a:rPr lang="ru-RU" dirty="0" smtClean="0"/>
              <a:t>контактной работы обучающихся и педагогических работников исключительно в электронной информационно-образовательной среде;</a:t>
            </a:r>
          </a:p>
          <a:p>
            <a:pPr marL="0" indent="0" algn="just">
              <a:buNone/>
            </a:pPr>
            <a:r>
              <a:rPr lang="ru-RU" dirty="0" smtClean="0"/>
              <a:t>- использование </a:t>
            </a:r>
            <a:r>
              <a:rPr lang="ru-RU" dirty="0" smtClean="0"/>
              <a:t>различных образовательных технологий, позволяющих обеспечивать взаимодействие обучающихся и педагогических работников опосредованно (на расстоянии), в том числе с применением электронного обучения и дистанционных образовательных технологий;</a:t>
            </a:r>
          </a:p>
          <a:p>
            <a:pPr marL="0" indent="0" algn="just">
              <a:buNone/>
            </a:pPr>
            <a:r>
              <a:rPr lang="ru-RU" dirty="0" smtClean="0"/>
              <a:t>           1.3</a:t>
            </a:r>
            <a:r>
              <a:rPr lang="ru-RU" dirty="0" smtClean="0"/>
              <a:t>. Обеспечить реализацию образовательных программ в полном </a:t>
            </a:r>
            <a:r>
              <a:rPr lang="ru-RU" dirty="0" smtClean="0"/>
              <a:t>объеме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7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Arial" pitchFamily="34" charset="0"/>
              </a:rPr>
              <a:t/>
            </a:r>
            <a:br>
              <a:rPr lang="ru-RU" altLang="ru-RU" sz="27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Arial" pitchFamily="34" charset="0"/>
              </a:rPr>
            </a:br>
            <a:r>
              <a:rPr lang="ru-RU" altLang="ru-RU" sz="27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Arial" pitchFamily="34" charset="0"/>
              </a:rPr>
              <a:t>Приказ </a:t>
            </a:r>
            <a:r>
              <a:rPr lang="ru-RU" altLang="ru-RU" sz="27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Arial" pitchFamily="34" charset="0"/>
              </a:rPr>
              <a:t>Министерства просвещения РФ от 2 декабря 2019 г. </a:t>
            </a:r>
            <a:r>
              <a:rPr lang="ru-RU" altLang="ru-RU" sz="27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Arial" pitchFamily="34" charset="0"/>
              </a:rPr>
              <a:t>№</a:t>
            </a:r>
            <a:r>
              <a:rPr lang="ru-RU" altLang="ru-RU" sz="27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Arial" pitchFamily="34" charset="0"/>
              </a:rPr>
              <a:t> 649 “Об утверждении Целевой модели цифровой образовательной среды”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Целевая модель цифровой образовательной среды (далее - ЦОС) разработана в целях развития и регулирования цифровой образовательной среды в сфере общего образования, среднего профессионального образования и соответствующего дополнительного профессионального образования, профессионального обучения, дополнительного образования детей и взрослых, воспитания в рамках полномочий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России.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850106"/>
          </a:xfrm>
        </p:spPr>
        <p:txBody>
          <a:bodyPr>
            <a:noAutofit/>
          </a:bodyPr>
          <a:lstStyle/>
          <a:p>
            <a:r>
              <a:rPr lang="ru-RU" altLang="ru-RU" sz="28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Arial" pitchFamily="34" charset="0"/>
              </a:rPr>
              <a:t>Целевая модель цифровой образовательной среды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Цель</a:t>
            </a:r>
            <a:r>
              <a:rPr lang="ru-RU" b="1" dirty="0" smtClean="0"/>
              <a:t> цифровой образовательной среды </a:t>
            </a:r>
            <a:r>
              <a:rPr lang="ru-RU" dirty="0" smtClean="0"/>
              <a:t>- обеспечение </a:t>
            </a:r>
            <a:r>
              <a:rPr lang="ru-RU" dirty="0" smtClean="0"/>
              <a:t>предоставления равного доступа к </a:t>
            </a:r>
            <a:r>
              <a:rPr lang="ru-RU" dirty="0" smtClean="0"/>
              <a:t>информационным системам </a:t>
            </a:r>
            <a:r>
              <a:rPr lang="ru-RU" dirty="0" smtClean="0"/>
              <a:t>и </a:t>
            </a:r>
            <a:r>
              <a:rPr lang="ru-RU" dirty="0" smtClean="0"/>
              <a:t>ресурсам платформы </a:t>
            </a:r>
            <a:r>
              <a:rPr lang="ru-RU" dirty="0" smtClean="0"/>
              <a:t>ЦОС участникам отношений в сфере образования, поставщикам цифрового образовательного </a:t>
            </a:r>
            <a:r>
              <a:rPr lang="ru-RU" dirty="0" err="1" smtClean="0"/>
              <a:t>контента</a:t>
            </a:r>
            <a:r>
              <a:rPr lang="ru-RU" dirty="0" smtClean="0"/>
              <a:t> и потребителям цифрового образовательного </a:t>
            </a:r>
            <a:r>
              <a:rPr lang="ru-RU" dirty="0" err="1" smtClean="0"/>
              <a:t>контента</a:t>
            </a:r>
            <a:r>
              <a:rPr lang="ru-RU" dirty="0" smtClean="0"/>
              <a:t>, способствующее повышению качества знаний, совершенствованию умений, навыков, компетенций и квалификации, обмену опытом и практиками, управлению собственными данными в электронной форме, предоставлению государственных (</a:t>
            </a:r>
            <a:r>
              <a:rPr lang="ru-RU" dirty="0" err="1" smtClean="0"/>
              <a:t>муншщпальных</a:t>
            </a:r>
            <a:r>
              <a:rPr lang="ru-RU" dirty="0" smtClean="0"/>
              <a:t>) услуг и исполнению государственных (</a:t>
            </a:r>
            <a:r>
              <a:rPr lang="ru-RU" dirty="0" err="1" smtClean="0"/>
              <a:t>муншщпальных</a:t>
            </a:r>
            <a:r>
              <a:rPr lang="ru-RU" dirty="0" smtClean="0"/>
              <a:t>) функций в сфере образования, построению индивидуального учебного плана, осуществлению мониторинга освоения образовательных программ с использованием средств обучения и воспитания, представленных в электронном виде, в том числе электронных образовательных и информационных ресурсов, средств определения уровня знаний и оценки компетенций, а также иных объектов, необходимых для образовательной деятельности в ЦОС, объективному оцениванию знаний, умений, навыков и достижений обучающихся (далее - цифровой образовательный </a:t>
            </a:r>
            <a:r>
              <a:rPr lang="ru-RU" dirty="0" err="1" smtClean="0"/>
              <a:t>контент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496944" cy="1368152"/>
          </a:xfrm>
        </p:spPr>
        <p:txBody>
          <a:bodyPr>
            <a:normAutofit fontScale="90000"/>
          </a:bodyPr>
          <a:lstStyle/>
          <a:p>
            <a: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</a:br>
            <a:r>
              <a:rPr lang="ru-RU" altLang="ru-RU" sz="3100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Федеральный закон от 29.12.2012 N 273-ФЗ </a:t>
            </a:r>
            <a:br>
              <a:rPr lang="ru-RU" altLang="ru-RU" sz="3100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</a:br>
            <a:r>
              <a:rPr lang="ru-RU" altLang="ru-RU" sz="3100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«Об образовании в Российской Федерации»</a:t>
            </a:r>
            <a:br>
              <a:rPr lang="ru-RU" altLang="ru-RU" sz="3100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784976" cy="345638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Статья 13. Общие требования к реализации образовательных программ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2</a:t>
            </a:r>
            <a:r>
              <a:rPr lang="ru-RU" sz="2400" dirty="0" smtClean="0">
                <a:solidFill>
                  <a:schemeClr val="tx1"/>
                </a:solidFill>
              </a:rPr>
              <a:t>. При реализации образовательных программ используются различные образовательные технологии, в том числе дистанционные образовательные технологии, электронное обучение.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0"/>
            <a:ext cx="8784976" cy="1143000"/>
          </a:xfrm>
        </p:spPr>
        <p:txBody>
          <a:bodyPr>
            <a:noAutofit/>
          </a:bodyPr>
          <a:lstStyle/>
          <a:p>
            <a:r>
              <a:rPr lang="ru-RU" altLang="ru-RU" sz="28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Arial" pitchFamily="34" charset="0"/>
              </a:rPr>
              <a:t>Целевая модель цифровой образовательной среды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589240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ru-RU" sz="4500" dirty="0" smtClean="0"/>
              <a:t>	</a:t>
            </a:r>
            <a:r>
              <a:rPr lang="ru-RU" sz="4500" b="1" dirty="0" smtClean="0"/>
              <a:t>Задачи:</a:t>
            </a:r>
          </a:p>
          <a:p>
            <a:pPr algn="just"/>
            <a:r>
              <a:rPr lang="ru-RU" sz="4500" dirty="0" smtClean="0"/>
              <a:t>создания </a:t>
            </a:r>
            <a:r>
              <a:rPr lang="ru-RU" sz="4500" dirty="0" smtClean="0"/>
              <a:t>и развития информационным системам и ресурсам платформы цифровой образовательной среды</a:t>
            </a:r>
            <a:r>
              <a:rPr lang="ru-RU" sz="4500" dirty="0" smtClean="0"/>
              <a:t>;</a:t>
            </a:r>
            <a:endParaRPr lang="ru-RU" sz="4500" dirty="0" smtClean="0"/>
          </a:p>
          <a:p>
            <a:pPr algn="just"/>
            <a:r>
              <a:rPr lang="ru-RU" sz="4500" dirty="0" smtClean="0"/>
              <a:t>формирования информационно-телекоммуникационной и технологической инфраструктуры государственных и муниципальных общеобразовательных организаций и профессиональных образовательных организаций (далее -образовательные организации);</a:t>
            </a:r>
          </a:p>
          <a:p>
            <a:pPr algn="just"/>
            <a:r>
              <a:rPr lang="ru-RU" sz="4500" dirty="0" smtClean="0"/>
              <a:t>обеспечения образовательных организаций высокоскоростным доступом к информационно-телекоммуникационной сети "Интернет";</a:t>
            </a:r>
          </a:p>
          <a:p>
            <a:pPr algn="just"/>
            <a:r>
              <a:rPr lang="ru-RU" sz="4500" dirty="0" smtClean="0"/>
              <a:t>развития технологий и решений, направленных на повышение эффективности функционирования системы образования, включая деятельность образовательных организаций за счет автоматизации процессов;</a:t>
            </a:r>
          </a:p>
          <a:p>
            <a:pPr algn="just"/>
            <a:r>
              <a:rPr lang="ru-RU" sz="4500" dirty="0" smtClean="0"/>
              <a:t>развития технологий анализа массивов больших данных с возможностью представления отчетов в режиме реального времени и корреляций событий участников ЦОС;</a:t>
            </a:r>
          </a:p>
          <a:p>
            <a:pPr algn="just"/>
            <a:r>
              <a:rPr lang="ru-RU" sz="4500" dirty="0" smtClean="0"/>
              <a:t>создания возможностей для построения индивидуальных учебных планов обучающихся;</a:t>
            </a:r>
          </a:p>
          <a:p>
            <a:pPr algn="just"/>
            <a:r>
              <a:rPr lang="ru-RU" sz="4500" dirty="0" smtClean="0"/>
              <a:t>создания системы организации образовательного процесса с применением цифрового образовательного </a:t>
            </a:r>
            <a:r>
              <a:rPr lang="ru-RU" sz="4500" dirty="0" err="1" smtClean="0"/>
              <a:t>контента</a:t>
            </a:r>
            <a:r>
              <a:rPr lang="ru-RU" sz="4500" dirty="0" smtClean="0"/>
              <a:t> и </a:t>
            </a:r>
            <a:r>
              <a:rPr lang="ru-RU" sz="4500" dirty="0" smtClean="0"/>
              <a:t>информационных системам и ресурсов </a:t>
            </a:r>
            <a:r>
              <a:rPr lang="ru-RU" sz="4500" dirty="0" smtClean="0"/>
              <a:t>платформы ЦОС при реализации образовательных программ;</a:t>
            </a:r>
          </a:p>
          <a:p>
            <a:pPr algn="just"/>
            <a:r>
              <a:rPr lang="ru-RU" sz="4500" dirty="0" smtClean="0"/>
              <a:t>организации коммуникационной среды в формате проектной деятельности и формирования сообществ участников образовательного процесса в целях обмена профессиональным опытом, реализации практики наставничества.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922114"/>
          </a:xfrm>
        </p:spPr>
        <p:txBody>
          <a:bodyPr>
            <a:noAutofit/>
          </a:bodyPr>
          <a:lstStyle/>
          <a:p>
            <a:r>
              <a:rPr lang="ru-RU" altLang="ru-RU" sz="28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Arial" pitchFamily="34" charset="0"/>
              </a:rPr>
              <a:t>Целевая модель цифровой образовательной среды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Цифровая образовательная среда </a:t>
            </a:r>
            <a:r>
              <a:rPr lang="ru-RU" dirty="0" smtClean="0"/>
              <a:t>включает:</a:t>
            </a:r>
          </a:p>
          <a:p>
            <a:r>
              <a:rPr lang="ru-RU" dirty="0" smtClean="0"/>
              <a:t>данные участников ЦОС;</a:t>
            </a:r>
          </a:p>
          <a:p>
            <a:r>
              <a:rPr lang="ru-RU" dirty="0" smtClean="0"/>
              <a:t>платформу ЦОС, включая </a:t>
            </a:r>
            <a:r>
              <a:rPr lang="ru-RU" dirty="0" smtClean="0"/>
              <a:t>информационные системы </a:t>
            </a:r>
            <a:r>
              <a:rPr lang="ru-RU" dirty="0" smtClean="0"/>
              <a:t>и </a:t>
            </a:r>
            <a:r>
              <a:rPr lang="ru-RU" dirty="0" smtClean="0"/>
              <a:t>ресурсы </a:t>
            </a:r>
            <a:r>
              <a:rPr lang="ru-RU" dirty="0" smtClean="0"/>
              <a:t>платформы ЦОС;</a:t>
            </a:r>
          </a:p>
          <a:p>
            <a:r>
              <a:rPr lang="ru-RU" dirty="0" smtClean="0"/>
              <a:t>государственные и иные информационные системы и ресурсы, используемые в сфере образования и (или) необходимые для обеспечения работоспособности </a:t>
            </a:r>
            <a:r>
              <a:rPr lang="ru-RU" dirty="0" err="1" smtClean="0"/>
              <a:t>ИСиР</a:t>
            </a:r>
            <a:r>
              <a:rPr lang="ru-RU" dirty="0" smtClean="0"/>
              <a:t> платформы ЦОС, информационных систем и ресурсов в сфере образования в единой информационной среде;</a:t>
            </a:r>
          </a:p>
          <a:p>
            <a:r>
              <a:rPr lang="ru-RU" dirty="0" smtClean="0"/>
              <a:t>цифровой образовательный </a:t>
            </a:r>
            <a:r>
              <a:rPr lang="ru-RU" dirty="0" err="1" smtClean="0"/>
              <a:t>контент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22114"/>
          </a:xfrm>
        </p:spPr>
        <p:txBody>
          <a:bodyPr>
            <a:noAutofit/>
          </a:bodyPr>
          <a:lstStyle/>
          <a:p>
            <a:r>
              <a:rPr lang="ru-RU" altLang="ru-RU" sz="28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Arial" pitchFamily="34" charset="0"/>
              </a:rPr>
              <a:t>Целевая модель цифровой образовательной среды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b="1" dirty="0" smtClean="0"/>
              <a:t>Участниками </a:t>
            </a:r>
            <a:r>
              <a:rPr lang="ru-RU" b="1" dirty="0" smtClean="0"/>
              <a:t>цифровой образовательной среды</a:t>
            </a:r>
            <a:r>
              <a:rPr lang="ru-RU" b="1" dirty="0" smtClean="0"/>
              <a:t> </a:t>
            </a:r>
            <a:r>
              <a:rPr lang="ru-RU" b="1" dirty="0" smtClean="0"/>
              <a:t>являются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участники отношений в сфере образования;</a:t>
            </a:r>
          </a:p>
          <a:p>
            <a:pPr algn="just"/>
            <a:r>
              <a:rPr lang="ru-RU" dirty="0" smtClean="0"/>
              <a:t>поставщики цифрового образовательного </a:t>
            </a:r>
            <a:r>
              <a:rPr lang="ru-RU" dirty="0" err="1" smtClean="0"/>
              <a:t>контента</a:t>
            </a:r>
            <a:r>
              <a:rPr lang="ru-RU" dirty="0" smtClean="0"/>
              <a:t> - физические лица, юридические лица и индивидуальные предприниматели, предоставляющие цифровой образовательный </a:t>
            </a:r>
            <a:r>
              <a:rPr lang="ru-RU" dirty="0" err="1" smtClean="0"/>
              <a:t>контент</a:t>
            </a:r>
            <a:r>
              <a:rPr lang="ru-RU" dirty="0" smtClean="0"/>
              <a:t> участникам отношений в сфере образования, обладающие соответствующими правами на владение, пользование и распоряжение цифровым образовательным </a:t>
            </a:r>
            <a:r>
              <a:rPr lang="ru-RU" dirty="0" err="1" smtClean="0"/>
              <a:t>контентом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потребители цифрового образовательного </a:t>
            </a:r>
            <a:r>
              <a:rPr lang="ru-RU" dirty="0" err="1" smtClean="0"/>
              <a:t>контента</a:t>
            </a:r>
            <a:r>
              <a:rPr lang="ru-RU" dirty="0" smtClean="0"/>
              <a:t> - физические или юридические лица, использующие цифровой образовательный </a:t>
            </a:r>
            <a:r>
              <a:rPr lang="ru-RU" dirty="0" err="1" smtClean="0"/>
              <a:t>контент</a:t>
            </a:r>
            <a:r>
              <a:rPr lang="ru-RU" dirty="0" smtClean="0"/>
              <a:t> в образовательных и воспитательных целях.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764704"/>
          </a:xfrm>
        </p:spPr>
        <p:txBody>
          <a:bodyPr>
            <a:normAutofit/>
          </a:bodyPr>
          <a:lstStyle/>
          <a:p>
            <a:r>
              <a:rPr lang="ru-RU" altLang="ru-RU" sz="28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Arial" pitchFamily="34" charset="0"/>
              </a:rPr>
              <a:t>Целевая модель цифровой образовательной среды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Расширенные </a:t>
            </a:r>
            <a:r>
              <a:rPr lang="ru-RU" dirty="0" smtClean="0"/>
              <a:t>возможности цифровой образовательной среды планируется апробировать в 14 регионах </a:t>
            </a:r>
            <a:r>
              <a:rPr lang="ru-RU" dirty="0" smtClean="0"/>
              <a:t>: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Данные регионы </a:t>
            </a:r>
            <a:r>
              <a:rPr lang="ru-RU" dirty="0" smtClean="0"/>
              <a:t>проявили инициативу участия и уже ведут соответствующую подготовительную работу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/>
              <a:t> </a:t>
            </a:r>
            <a:r>
              <a:rPr lang="ru-RU" dirty="0" smtClean="0"/>
              <a:t>Полное </a:t>
            </a:r>
            <a:r>
              <a:rPr lang="ru-RU" dirty="0" smtClean="0"/>
              <a:t>завершение федерального проекта «Цифровая образовательная среда» к 2024 году позволит при необходимости использовать современные цифровые образовательные технологии в дополнение к традиционным по всей </a:t>
            </a:r>
            <a:r>
              <a:rPr lang="ru-RU" dirty="0" smtClean="0"/>
              <a:t>стране. </a:t>
            </a:r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/>
              <a:t>Согласно </a:t>
            </a:r>
            <a:r>
              <a:rPr lang="ru-RU" dirty="0" smtClean="0"/>
              <a:t>федеральному проекту "Цифровая образовательная среда" модель должна быть внедрена во всех регионах к 2024 </a:t>
            </a:r>
            <a:r>
              <a:rPr lang="ru-RU" dirty="0" smtClean="0"/>
              <a:t>году.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484785"/>
          <a:ext cx="8424936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  <a:gridCol w="4212468"/>
              </a:tblGrid>
              <a:tr h="39646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Алтайский край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Новгородская область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197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Астраханская область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Новосибирская область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197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Калининградская область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Пермский край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197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Калужская область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Сахалинская область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197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Кемеровская область – Кузбасс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Тюменская область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197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Московская область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Челябинская область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197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Нижегородская область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Ямало-Ненецкий автономный округ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496944" cy="1368152"/>
          </a:xfrm>
        </p:spPr>
        <p:txBody>
          <a:bodyPr>
            <a:normAutofit fontScale="90000"/>
          </a:bodyPr>
          <a:lstStyle/>
          <a:p>
            <a: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</a:br>
            <a:r>
              <a:rPr lang="ru-RU" altLang="ru-RU" sz="3100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Федеральный закон от 29.12.2012 N 273-ФЗ </a:t>
            </a:r>
            <a:br>
              <a:rPr lang="ru-RU" altLang="ru-RU" sz="3100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</a:br>
            <a:r>
              <a:rPr lang="ru-RU" altLang="ru-RU" sz="3100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«Об образовании в Российской Федерации»</a:t>
            </a:r>
            <a:br>
              <a:rPr lang="ru-RU" altLang="ru-RU" sz="3100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784976" cy="5400600"/>
          </a:xfrm>
        </p:spPr>
        <p:txBody>
          <a:bodyPr>
            <a:noAutofit/>
          </a:bodyPr>
          <a:lstStyle/>
          <a:p>
            <a:pPr indent="360363" algn="just"/>
            <a:r>
              <a:rPr lang="ru-RU" sz="2200" b="1" dirty="0" smtClean="0">
                <a:solidFill>
                  <a:schemeClr val="tx1"/>
                </a:solidFill>
              </a:rPr>
              <a:t>Статья 16. Реализация образовательных программ с применением электронного обучения и дистанционных образовательных технологий </a:t>
            </a: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 1. </a:t>
            </a:r>
            <a:r>
              <a:rPr lang="ru-RU" sz="2200" dirty="0" smtClean="0">
                <a:solidFill>
                  <a:schemeClr val="tx1"/>
                </a:solidFill>
              </a:rPr>
              <a:t>О</a:t>
            </a:r>
            <a:r>
              <a:rPr lang="ru-RU" sz="2200" dirty="0" smtClean="0">
                <a:solidFill>
                  <a:schemeClr val="tx1"/>
                </a:solidFill>
              </a:rPr>
              <a:t>пределяет</a:t>
            </a:r>
            <a:r>
              <a:rPr lang="ru-RU" sz="2200" dirty="0" smtClean="0">
                <a:solidFill>
                  <a:schemeClr val="tx1"/>
                </a:solidFill>
              </a:rPr>
              <a:t> </a:t>
            </a:r>
            <a:r>
              <a:rPr lang="ru-RU" sz="2200" b="1" dirty="0" smtClean="0">
                <a:solidFill>
                  <a:schemeClr val="tx1"/>
                </a:solidFill>
              </a:rPr>
              <a:t>электронное обучение</a:t>
            </a:r>
            <a:r>
              <a:rPr lang="ru-RU" sz="2200" dirty="0" smtClean="0">
                <a:solidFill>
                  <a:schemeClr val="tx1"/>
                </a:solidFill>
              </a:rPr>
              <a:t> как организацию образовательной деятельности с применением содержащейся в базах данных и используемой при реализации образовательных программ информации и обеспечивающих ее обработку информационных технологий, технических средств, а также информационно-телекоммуникационных сетей, обеспечивающих передачу по линиям связи указанной информации, взаимодействие обучающихся и педагогических работников.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  Под</a:t>
            </a:r>
            <a:r>
              <a:rPr lang="ru-RU" sz="2200" dirty="0" smtClean="0">
                <a:solidFill>
                  <a:schemeClr val="tx1"/>
                </a:solidFill>
              </a:rPr>
              <a:t> </a:t>
            </a:r>
            <a:r>
              <a:rPr lang="ru-RU" sz="2200" b="1" dirty="0" smtClean="0">
                <a:solidFill>
                  <a:schemeClr val="tx1"/>
                </a:solidFill>
              </a:rPr>
              <a:t>дистанционными образовательными технологиями</a:t>
            </a:r>
            <a:r>
              <a:rPr lang="ru-RU" sz="2200" dirty="0" smtClean="0">
                <a:solidFill>
                  <a:schemeClr val="tx1"/>
                </a:solidFill>
              </a:rPr>
              <a:t> понимаются образовательные технологии, реализуемые в основном с применением информационно-телекоммуникационных сетей при опосредованном (на расстоянии) взаимодействии обучающихся и педагогических работников.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496944" cy="1368152"/>
          </a:xfrm>
        </p:spPr>
        <p:txBody>
          <a:bodyPr>
            <a:normAutofit fontScale="90000"/>
          </a:bodyPr>
          <a:lstStyle/>
          <a:p>
            <a: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</a:br>
            <a:r>
              <a:rPr lang="ru-RU" altLang="ru-RU" sz="3100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Федеральный закон от 29.12.2012 N 273-ФЗ </a:t>
            </a:r>
            <a:br>
              <a:rPr lang="ru-RU" altLang="ru-RU" sz="3100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</a:br>
            <a:r>
              <a:rPr lang="ru-RU" altLang="ru-RU" sz="3100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«Об образовании в Российской Федерации»</a:t>
            </a:r>
            <a:br>
              <a:rPr lang="ru-RU" altLang="ru-RU" sz="3100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5184576"/>
          </a:xfrm>
        </p:spPr>
        <p:txBody>
          <a:bodyPr>
            <a:noAutofit/>
          </a:bodyPr>
          <a:lstStyle/>
          <a:p>
            <a:pPr indent="360363" algn="just"/>
            <a:r>
              <a:rPr lang="ru-RU" sz="2200" b="1" dirty="0" smtClean="0">
                <a:solidFill>
                  <a:schemeClr val="tx1"/>
                </a:solidFill>
              </a:rPr>
              <a:t>Статья 16. Реализация образовательных программ с применением электронного обучения и дистанционных образовательных технологий </a:t>
            </a: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</a:rPr>
              <a:t> </a:t>
            </a:r>
          </a:p>
          <a:p>
            <a:pPr indent="360363" algn="just"/>
            <a:r>
              <a:rPr lang="ru-RU" sz="2200" b="1" dirty="0" smtClean="0">
                <a:solidFill>
                  <a:schemeClr val="tx1"/>
                </a:solidFill>
              </a:rPr>
              <a:t>2. </a:t>
            </a:r>
            <a:r>
              <a:rPr lang="ru-RU" sz="2200" dirty="0" smtClean="0">
                <a:solidFill>
                  <a:schemeClr val="tx1"/>
                </a:solidFill>
              </a:rPr>
              <a:t>О</a:t>
            </a:r>
            <a:r>
              <a:rPr lang="ru-RU" sz="2400" dirty="0" smtClean="0">
                <a:solidFill>
                  <a:schemeClr val="tx1"/>
                </a:solidFill>
              </a:rPr>
              <a:t>рганизации</a:t>
            </a:r>
            <a:r>
              <a:rPr lang="ru-RU" sz="2400" dirty="0" smtClean="0">
                <a:solidFill>
                  <a:schemeClr val="tx1"/>
                </a:solidFill>
              </a:rPr>
              <a:t>, осуществляющие образовательную деятельность, вправе применять электронное обучение, дистанционные образовательные технологии при реализации образовательных программ в порядке, установленном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496944" cy="1368152"/>
          </a:xfrm>
        </p:spPr>
        <p:txBody>
          <a:bodyPr>
            <a:normAutofit fontScale="90000"/>
          </a:bodyPr>
          <a:lstStyle/>
          <a:p>
            <a: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</a:br>
            <a:r>
              <a:rPr lang="ru-RU" altLang="ru-RU" sz="3100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Федеральный закон от 29.12.2012 N 273-ФЗ </a:t>
            </a:r>
            <a:br>
              <a:rPr lang="ru-RU" altLang="ru-RU" sz="3100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</a:br>
            <a:r>
              <a:rPr lang="ru-RU" altLang="ru-RU" sz="3100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«Об образовании в Российской Федерации»</a:t>
            </a:r>
            <a:br>
              <a:rPr lang="ru-RU" altLang="ru-RU" sz="3100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784976" cy="5589240"/>
          </a:xfrm>
        </p:spPr>
        <p:txBody>
          <a:bodyPr>
            <a:noAutofit/>
          </a:bodyPr>
          <a:lstStyle/>
          <a:p>
            <a:pPr indent="360363" algn="just"/>
            <a:r>
              <a:rPr lang="ru-RU" sz="2200" b="1" dirty="0" smtClean="0">
                <a:solidFill>
                  <a:schemeClr val="tx1"/>
                </a:solidFill>
              </a:rPr>
              <a:t>Статья 16. Реализация образовательных программ с применением электронного обучения и дистанционных образовательных технологий </a:t>
            </a: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</a:rPr>
              <a:t>3. П</a:t>
            </a:r>
            <a:r>
              <a:rPr lang="ru-RU" sz="2400" dirty="0" smtClean="0">
                <a:solidFill>
                  <a:schemeClr val="tx1"/>
                </a:solidFill>
              </a:rPr>
              <a:t>ри </a:t>
            </a:r>
            <a:r>
              <a:rPr lang="ru-RU" sz="2400" dirty="0" smtClean="0">
                <a:solidFill>
                  <a:schemeClr val="tx1"/>
                </a:solidFill>
              </a:rPr>
              <a:t>реализации образовательных программ с применением исключительно электронного обучения, дистанционных образовательных технологий в организации, осуществляющей образовательную деятельность, </a:t>
            </a:r>
            <a:r>
              <a:rPr lang="ru-RU" sz="2400" b="1" dirty="0" smtClean="0">
                <a:solidFill>
                  <a:schemeClr val="tx1"/>
                </a:solidFill>
              </a:rPr>
              <a:t>должны быть созданы условия для функционирования электронной информационно-образовательной среды, включающей в себя электронные информационные ресурсы, электронные образовательные ресурсы, совокупность информационных технологий, телекоммуникационных технологий</a:t>
            </a:r>
            <a:r>
              <a:rPr lang="ru-RU" sz="2400" dirty="0" smtClean="0">
                <a:solidFill>
                  <a:schemeClr val="tx1"/>
                </a:solidFill>
              </a:rPr>
              <a:t>, соответствующих технологических средств и </a:t>
            </a:r>
            <a:r>
              <a:rPr lang="ru-RU" sz="2400" b="1" dirty="0" smtClean="0">
                <a:solidFill>
                  <a:schemeClr val="tx1"/>
                </a:solidFill>
              </a:rPr>
              <a:t>обеспечивающей освоение обучающимися образовательных программ в полном объеме </a:t>
            </a:r>
            <a:r>
              <a:rPr lang="ru-RU" sz="2400" dirty="0" smtClean="0">
                <a:solidFill>
                  <a:schemeClr val="tx1"/>
                </a:solidFill>
              </a:rPr>
              <a:t>независимо от места нахождения обучающихся.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496944" cy="1368152"/>
          </a:xfrm>
        </p:spPr>
        <p:txBody>
          <a:bodyPr>
            <a:normAutofit fontScale="90000"/>
          </a:bodyPr>
          <a:lstStyle/>
          <a:p>
            <a: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005EA4"/>
                </a:solidFill>
                <a:ea typeface="Arial Unicode MS" panose="020B0604020202020204" pitchFamily="34" charset="-128"/>
                <a:cs typeface="Times New Roman" pitchFamily="18" charset="0"/>
              </a:rPr>
            </a:br>
            <a:r>
              <a:rPr lang="ru-RU" altLang="ru-RU" sz="3100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Федеральный закон от 29.12.2012 N 273-ФЗ </a:t>
            </a:r>
            <a:br>
              <a:rPr lang="ru-RU" altLang="ru-RU" sz="3100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</a:br>
            <a:r>
              <a:rPr lang="ru-RU" altLang="ru-RU" sz="3100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«Об образовании в Российской Федерации»</a:t>
            </a:r>
            <a:br>
              <a:rPr lang="ru-RU" altLang="ru-RU" sz="3100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5184576"/>
          </a:xfrm>
        </p:spPr>
        <p:txBody>
          <a:bodyPr>
            <a:noAutofit/>
          </a:bodyPr>
          <a:lstStyle/>
          <a:p>
            <a:pPr indent="360363" algn="just"/>
            <a:r>
              <a:rPr lang="ru-RU" sz="2200" b="1" dirty="0" smtClean="0">
                <a:solidFill>
                  <a:schemeClr val="tx1"/>
                </a:solidFill>
              </a:rPr>
              <a:t>Статья 16. Реализация образовательных программ с применением электронного обучения и дистанционных образовательных технологий </a:t>
            </a: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</a:rPr>
              <a:t> </a:t>
            </a:r>
          </a:p>
          <a:p>
            <a:pPr indent="360363" algn="just"/>
            <a:r>
              <a:rPr lang="ru-RU" sz="2400" dirty="0" smtClean="0">
                <a:solidFill>
                  <a:schemeClr val="tx1"/>
                </a:solidFill>
              </a:rPr>
              <a:t>5. При </a:t>
            </a:r>
            <a:r>
              <a:rPr lang="ru-RU" sz="2400" dirty="0" smtClean="0">
                <a:solidFill>
                  <a:schemeClr val="tx1"/>
                </a:solidFill>
              </a:rPr>
              <a:t>реализации образовательных программ с применением электронного обучения, дистанционных образовательных технологий </a:t>
            </a:r>
            <a:r>
              <a:rPr lang="ru-RU" sz="2400" b="1" dirty="0" smtClean="0">
                <a:solidFill>
                  <a:schemeClr val="tx1"/>
                </a:solidFill>
              </a:rPr>
              <a:t>организация</a:t>
            </a:r>
            <a:r>
              <a:rPr lang="ru-RU" sz="2400" dirty="0" smtClean="0">
                <a:solidFill>
                  <a:schemeClr val="tx1"/>
                </a:solidFill>
              </a:rPr>
              <a:t>, осуществляющая образовательную деятельность, </a:t>
            </a:r>
            <a:r>
              <a:rPr lang="ru-RU" sz="2400" b="1" dirty="0" smtClean="0">
                <a:solidFill>
                  <a:schemeClr val="tx1"/>
                </a:solidFill>
              </a:rPr>
              <a:t>обеспечивает защиту сведений</a:t>
            </a:r>
            <a:r>
              <a:rPr lang="ru-RU" sz="2400" dirty="0" smtClean="0">
                <a:solidFill>
                  <a:schemeClr val="tx1"/>
                </a:solidFill>
              </a:rPr>
              <a:t>, составляющих государственную или иную охраняемую законом тайну.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altLang="ru-RU" sz="2800" b="1" dirty="0">
              <a:solidFill>
                <a:srgbClr val="005EA4"/>
              </a:solidFill>
              <a:latin typeface="Arial" pitchFamily="34" charset="0"/>
              <a:ea typeface="Arial Unicode MS" panose="020B0604020202020204" pitchFamily="34" charset="-128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8580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500" dirty="0" smtClean="0"/>
              <a:t>       </a:t>
            </a:r>
            <a:r>
              <a:rPr lang="ru-RU" altLang="ru-RU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Приказ Министерства образования и науки Российской Федерации от 23 августа 2017 года № 816 </a:t>
            </a:r>
            <a:r>
              <a:rPr lang="ru-RU" altLang="ru-RU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"Об </a:t>
            </a:r>
            <a:r>
              <a:rPr lang="ru-RU" altLang="ru-RU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программ" </a:t>
            </a:r>
            <a:endParaRPr lang="ru-RU" b="1" dirty="0" smtClean="0"/>
          </a:p>
          <a:p>
            <a:pPr fontAlgn="base">
              <a:buNone/>
            </a:pPr>
            <a:r>
              <a:rPr lang="ru-RU" dirty="0" smtClean="0"/>
              <a:t>		</a:t>
            </a:r>
            <a:r>
              <a:rPr lang="ru-RU" b="1" dirty="0" smtClean="0"/>
              <a:t>При </a:t>
            </a:r>
            <a:r>
              <a:rPr lang="ru-RU" b="1" dirty="0" smtClean="0"/>
              <a:t>реализации образовательных программ или их частей с применением электронного обучения, дистанционных образовательных технологий:</a:t>
            </a:r>
          </a:p>
          <a:p>
            <a:pPr fontAlgn="base"/>
            <a:r>
              <a:rPr lang="ru-RU" b="1" dirty="0" smtClean="0"/>
              <a:t>местом осуществления образовательной деятельности является место нахождения организации или ее филиала </a:t>
            </a:r>
            <a:r>
              <a:rPr lang="ru-RU" dirty="0" smtClean="0"/>
              <a:t>независимо от места нахождения </a:t>
            </a:r>
            <a:r>
              <a:rPr lang="ru-RU" dirty="0" smtClean="0"/>
              <a:t>обучающихся;</a:t>
            </a:r>
            <a:endParaRPr lang="ru-RU" dirty="0" smtClean="0"/>
          </a:p>
          <a:p>
            <a:pPr fontAlgn="base"/>
            <a:r>
              <a:rPr lang="ru-RU" b="1" dirty="0" smtClean="0"/>
              <a:t>организации </a:t>
            </a:r>
            <a:r>
              <a:rPr lang="ru-RU" b="1" dirty="0" smtClean="0"/>
              <a:t>обеспечивают соответствующий </a:t>
            </a:r>
            <a:r>
              <a:rPr lang="ru-RU" dirty="0" smtClean="0"/>
              <a:t>применяемым технологиям </a:t>
            </a:r>
            <a:r>
              <a:rPr lang="ru-RU" b="1" dirty="0" smtClean="0"/>
              <a:t>уровень подготовки педагогических, научных, учебно-вспомогательных</a:t>
            </a:r>
            <a:r>
              <a:rPr lang="ru-RU" dirty="0" smtClean="0"/>
              <a:t>, административно-хозяйственных </a:t>
            </a:r>
            <a:r>
              <a:rPr lang="ru-RU" b="1" dirty="0" smtClean="0"/>
              <a:t>работников организации</a:t>
            </a:r>
            <a:r>
              <a:rPr lang="ru-RU" dirty="0" smtClean="0"/>
              <a:t>;</a:t>
            </a:r>
          </a:p>
          <a:p>
            <a:pPr fontAlgn="base"/>
            <a:r>
              <a:rPr lang="ru-RU" b="1" dirty="0" smtClean="0"/>
              <a:t>организации самостоятельно определяют порядок оказания учебно-методической помощи обучающимся</a:t>
            </a:r>
            <a:r>
              <a:rPr lang="ru-RU" dirty="0" smtClean="0"/>
              <a:t>, в том числе в форме индивидуальных консультаций, оказываемых дистанционно с использованием информационных и телекоммуникационных </a:t>
            </a:r>
            <a:r>
              <a:rPr lang="ru-RU" dirty="0" smtClean="0"/>
              <a:t>технологий;</a:t>
            </a:r>
            <a:endParaRPr lang="ru-RU" dirty="0" smtClean="0"/>
          </a:p>
          <a:p>
            <a:pPr fontAlgn="base"/>
            <a:r>
              <a:rPr lang="ru-RU" b="1" dirty="0" smtClean="0"/>
              <a:t>организации </a:t>
            </a:r>
            <a:r>
              <a:rPr lang="ru-RU" b="1" dirty="0" smtClean="0"/>
              <a:t>самостоятельно определяют соотношение объема занятий</a:t>
            </a:r>
            <a:r>
              <a:rPr lang="ru-RU" dirty="0" smtClean="0"/>
              <a:t>, </a:t>
            </a:r>
            <a:r>
              <a:rPr lang="ru-RU" b="1" dirty="0" smtClean="0"/>
              <a:t>проводимых путем непосредственного взаимодействия педагогического работника с обучающимся</a:t>
            </a:r>
            <a:r>
              <a:rPr lang="ru-RU" dirty="0" smtClean="0"/>
              <a:t>, в том числе с применением электронного обучения, дистанционных образовательных технологий;</a:t>
            </a:r>
          </a:p>
          <a:p>
            <a:pPr fontAlgn="base"/>
            <a:r>
              <a:rPr lang="ru-RU" b="1" dirty="0" smtClean="0"/>
              <a:t>допускается отсутствие учебных занятий, проводимых путем непосредственного взаимодействия педагогического работника с обучающимся в аудитории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3300" y="-39916451"/>
            <a:ext cx="7817172" cy="19002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</a:rPr>
              <a:t>При реализации образовательных программ или их частей с применением электронного обучения, дистанционных образовательных технологий:</a:t>
            </a:r>
          </a:p>
          <a:p>
            <a:pPr marL="342900" lvl="0" indent="-342900" fontAlgn="base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</a:rPr>
              <a:t>местом осуществления образовательной деятельности является место нахождения организации или ее филиала независимо от места нахождения обучающихся &lt;2&gt;;</a:t>
            </a:r>
          </a:p>
          <a:p>
            <a:pPr marL="342900" lvl="0" indent="-342900" fontAlgn="base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</a:rPr>
              <a:t>&lt;2&gt; </a:t>
            </a:r>
            <a:r>
              <a:rPr lang="ru-RU" sz="3200" dirty="0" smtClean="0">
                <a:solidFill>
                  <a:prstClr val="black"/>
                </a:solidFill>
                <a:hlinkClick r:id="rId2"/>
              </a:rPr>
              <a:t>Часть 4</a:t>
            </a:r>
            <a:r>
              <a:rPr lang="ru-RU" sz="3200" dirty="0" smtClean="0">
                <a:solidFill>
                  <a:prstClr val="black"/>
                </a:solidFill>
              </a:rPr>
              <a:t> статьи 16 Федерального закона N 273.</a:t>
            </a:r>
          </a:p>
          <a:p>
            <a:pPr marL="342900" lvl="0" indent="-342900" fontAlgn="base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</a:rPr>
              <a:t>организации обеспечивают соответствующий применяемым технологиям уровень подготовки педагогических, научных, учебно-вспомогательных, административно-хозяйственных работников организации;</a:t>
            </a:r>
          </a:p>
          <a:p>
            <a:pPr marL="342900" lvl="0" indent="-342900" fontAlgn="base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</a:rPr>
              <a:t>организации самостоятельно определяют порядок оказания учебно-методической помощи обучающимся, в том числе в форме индивидуальных консультаций, оказываемых дистанционно с использованием информационных и телекоммуникационных технологий &lt;3&gt;;</a:t>
            </a:r>
          </a:p>
          <a:p>
            <a:pPr marL="342900" lvl="0" indent="-342900" fontAlgn="base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</a:rPr>
              <a:t>&lt;3&gt; </a:t>
            </a:r>
            <a:r>
              <a:rPr lang="ru-RU" sz="3200" dirty="0" smtClean="0">
                <a:solidFill>
                  <a:prstClr val="black"/>
                </a:solidFill>
                <a:hlinkClick r:id="rId2"/>
              </a:rPr>
              <a:t>Часть 1</a:t>
            </a:r>
            <a:r>
              <a:rPr lang="ru-RU" sz="3200" dirty="0" smtClean="0">
                <a:solidFill>
                  <a:prstClr val="black"/>
                </a:solidFill>
              </a:rPr>
              <a:t> статьи 28 Федерального закона N 273.</a:t>
            </a:r>
          </a:p>
          <a:p>
            <a:pPr marL="342900" lvl="0" indent="-342900" fontAlgn="base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</a:rPr>
              <a:t>организации самостоятельно определяют соотношение объема занятий, проводимых путем непосредственного взаимодействия педагогического работника с обучающимся, в том числе с применением электронного обучения, дистанционных образовательных технологий;</a:t>
            </a:r>
          </a:p>
          <a:p>
            <a:pPr marL="342900" lvl="0" indent="-342900" fontAlgn="base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</a:rPr>
              <a:t>допускается отсутствие учебных занятий, проводимых путем непосредственного взаимодействия педагогического работника с обучающимся в аудитории.</a:t>
            </a:r>
            <a:endParaRPr lang="ru-RU" sz="3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916832"/>
          </a:xfrm>
        </p:spPr>
        <p:txBody>
          <a:bodyPr>
            <a:noAutofit/>
          </a:bodyPr>
          <a:lstStyle/>
          <a:p>
            <a:r>
              <a:rPr lang="ru-RU" altLang="ru-RU" sz="2200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Порядок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dirty="0" smtClean="0"/>
              <a:t>		При </a:t>
            </a:r>
            <a:r>
              <a:rPr lang="ru-RU" dirty="0" smtClean="0"/>
              <a:t>реализации образовательных программ или их частей с применением исключительно электронного обучения, дистанционных образовательных технологий </a:t>
            </a:r>
            <a:r>
              <a:rPr lang="ru-RU" b="1" dirty="0" smtClean="0"/>
              <a:t>организация самостоятельно </a:t>
            </a:r>
            <a:r>
              <a:rPr lang="ru-RU" dirty="0" smtClean="0"/>
              <a:t>и (или) с использованием ресурсов иных организаций:</a:t>
            </a:r>
          </a:p>
          <a:p>
            <a:pPr fontAlgn="base"/>
            <a:r>
              <a:rPr lang="ru-RU" dirty="0" smtClean="0"/>
              <a:t>создает условия для функционирования электронной информационно- образовательной среды, обеспечивающей освоение обучающимися образовательных программ или их частей в полном объеме независимо от места нахождения обучающихся </a:t>
            </a:r>
            <a:r>
              <a:rPr lang="ru-RU" dirty="0" smtClean="0"/>
              <a:t>;</a:t>
            </a:r>
            <a:endParaRPr lang="ru-RU" dirty="0" smtClean="0"/>
          </a:p>
          <a:p>
            <a:pPr fontAlgn="base"/>
            <a:r>
              <a:rPr lang="ru-RU" dirty="0" smtClean="0"/>
              <a:t>обеспечивает </a:t>
            </a:r>
            <a:r>
              <a:rPr lang="ru-RU" dirty="0" smtClean="0"/>
              <a:t>идентификацию личности обучающегося, выбор способа которой осуществляется организацией самостоятельно, и контроль соблюдения условий проведения мероприятий, в рамках которых осуществляется оценка результатов обучения.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000" b="1" dirty="0" smtClean="0">
                <a:solidFill>
                  <a:srgbClr val="005EA4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Порядок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507288" cy="413732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При </a:t>
            </a:r>
            <a:r>
              <a:rPr lang="ru-RU" dirty="0" smtClean="0"/>
              <a:t>реализации образовательных программ или их частей с применением электронного обучения, дистанционных образовательных технологий </a:t>
            </a:r>
            <a:r>
              <a:rPr lang="ru-RU" b="1" dirty="0" smtClean="0"/>
              <a:t>организации ведут учет и осуществляют хранение результатов образовательного процесса и внутренний документооборот на бумажном носителе и/или в электронно-цифровой форме </a:t>
            </a:r>
            <a:r>
              <a:rPr lang="ru-RU" dirty="0" smtClean="0"/>
              <a:t>в соответствии с требованиями </a:t>
            </a:r>
            <a:r>
              <a:rPr lang="ru-RU" dirty="0" smtClean="0"/>
              <a:t>Федерального </a:t>
            </a:r>
            <a:r>
              <a:rPr lang="ru-RU" dirty="0" smtClean="0"/>
              <a:t>закона </a:t>
            </a:r>
            <a:r>
              <a:rPr lang="ru-RU" dirty="0" smtClean="0"/>
              <a:t>от 27.07.2006 № 152-ФЗ "</a:t>
            </a:r>
            <a:r>
              <a:rPr lang="ru-RU" dirty="0" smtClean="0"/>
              <a:t>О персональных данных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2120</TotalTime>
  <Words>495</Words>
  <Application>Microsoft Office PowerPoint</Application>
  <PresentationFormat>Экран (4:3)</PresentationFormat>
  <Paragraphs>126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 Особенности управленческой деятельности в условиях дистанционного образования </vt:lpstr>
      <vt:lpstr>   Федеральный закон от 29.12.2012 N 273-ФЗ  «Об образовании в Российской Федерации»   </vt:lpstr>
      <vt:lpstr>   Федеральный закон от 29.12.2012 N 273-ФЗ  «Об образовании в Российской Федерации»   </vt:lpstr>
      <vt:lpstr>   Федеральный закон от 29.12.2012 N 273-ФЗ  «Об образовании в Российской Федерации»   </vt:lpstr>
      <vt:lpstr>   Федеральный закон от 29.12.2012 N 273-ФЗ  «Об образовании в Российской Федерации»   </vt:lpstr>
      <vt:lpstr>   Федеральный закон от 29.12.2012 N 273-ФЗ  «Об образовании в Российской Федерации»   </vt:lpstr>
      <vt:lpstr>     </vt:lpstr>
      <vt:lpstr>Порядок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</vt:lpstr>
      <vt:lpstr>Порядок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</vt:lpstr>
      <vt:lpstr>Методические рекомендации по реализации образовательных программ начального общего, основного общего, среднего общего образования, образовательных программ среднего профессионального образования и дополнительных общеобразовательных программ с применением электронного обучения и дистанционных образовательных технологий  (письмо Министерства Просвещения РФ от 19.03.2020г № ГД-39/04)</vt:lpstr>
      <vt:lpstr>Методические рекомендации</vt:lpstr>
      <vt:lpstr>Методические рекомендации Образовательная организация:</vt:lpstr>
      <vt:lpstr>Методические рекомендации</vt:lpstr>
      <vt:lpstr>Методические рекомендации</vt:lpstr>
      <vt:lpstr>Методические рекомендации</vt:lpstr>
      <vt:lpstr>Методические рекомендации</vt:lpstr>
      <vt:lpstr>Слайд 17</vt:lpstr>
      <vt:lpstr> Приказ Министерства просвещения РФ от 2 декабря 2019 г. № 649 “Об утверждении Целевой модели цифровой образовательной среды” </vt:lpstr>
      <vt:lpstr>Целевая модель цифровой образовательной среды</vt:lpstr>
      <vt:lpstr>Целевая модель цифровой образовательной среды</vt:lpstr>
      <vt:lpstr>Целевая модель цифровой образовательной среды</vt:lpstr>
      <vt:lpstr>Целевая модель цифровой образовательной среды</vt:lpstr>
      <vt:lpstr>Целевая модель цифровой образовательной среды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закон от 29.12.2012 N 273-ФЗ  «Об образовании в Российской Федерации»   Информационное письмо Министерства просвещения РФ от 14.08.2020 № ВБ-1612/07  «О программах основного общего образования»</dc:title>
  <dc:creator>Учительская</dc:creator>
  <cp:lastModifiedBy>Учительская</cp:lastModifiedBy>
  <cp:revision>120</cp:revision>
  <dcterms:created xsi:type="dcterms:W3CDTF">2020-09-17T08:40:26Z</dcterms:created>
  <dcterms:modified xsi:type="dcterms:W3CDTF">2020-10-14T12:24:36Z</dcterms:modified>
</cp:coreProperties>
</file>