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8423-078C-4121-9E50-654B32D5C86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33C2-4381-4479-8187-FB7F41C8F5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346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8423-078C-4121-9E50-654B32D5C86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33C2-4381-4479-8187-FB7F41C8F5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266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8423-078C-4121-9E50-654B32D5C86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33C2-4381-4479-8187-FB7F41C8F5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89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8423-078C-4121-9E50-654B32D5C86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33C2-4381-4479-8187-FB7F41C8F5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7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8423-078C-4121-9E50-654B32D5C86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33C2-4381-4479-8187-FB7F41C8F5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8423-078C-4121-9E50-654B32D5C86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33C2-4381-4479-8187-FB7F41C8F5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4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8423-078C-4121-9E50-654B32D5C86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33C2-4381-4479-8187-FB7F41C8F5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93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8423-078C-4121-9E50-654B32D5C86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33C2-4381-4479-8187-FB7F41C8F5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06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8423-078C-4121-9E50-654B32D5C86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33C2-4381-4479-8187-FB7F41C8F5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442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8423-078C-4121-9E50-654B32D5C86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33C2-4381-4479-8187-FB7F41C8F5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288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8423-078C-4121-9E50-654B32D5C86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33C2-4381-4479-8187-FB7F41C8F5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85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08423-078C-4121-9E50-654B32D5C86A}" type="datetimeFigureOut">
              <a:rPr lang="ru-RU" smtClean="0"/>
              <a:t>04.04.2022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633C2-4381-4479-8187-FB7F41C8F5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96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376" y="105967"/>
            <a:ext cx="1097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Аутизм – не трагедия,</a:t>
            </a:r>
          </a:p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игнорирование – это трагедия!!!</a:t>
            </a:r>
            <a:endParaRPr lang="ru-RU" sz="4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Рисунок 2" descr="https://upload.wikimedia.org/wikipedia/commons/thumb/f/fd/Blue_Edison_lamp.svg/1200px-Blue_Edison_lamp.svg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0" r="16703" b="8176"/>
          <a:stretch/>
        </p:blipFill>
        <p:spPr bwMode="auto">
          <a:xfrm>
            <a:off x="450376" y="135227"/>
            <a:ext cx="924560" cy="1264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Рисунок 3" descr="https://upload.wikimedia.org/wikipedia/commons/thumb/f/fd/Blue_Edison_lamp.svg/1200px-Blue_Edison_lamp.svg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0" r="16703" b="8176"/>
          <a:stretch/>
        </p:blipFill>
        <p:spPr bwMode="auto">
          <a:xfrm>
            <a:off x="10498616" y="135227"/>
            <a:ext cx="924560" cy="1264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https://berserkon.com/images/drawing-child-cute-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72" r="20962"/>
          <a:stretch/>
        </p:blipFill>
        <p:spPr bwMode="auto">
          <a:xfrm>
            <a:off x="3711736" y="1728724"/>
            <a:ext cx="2225040" cy="4572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4478" y="1426460"/>
            <a:ext cx="392600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0" u="sng" dirty="0" smtClean="0">
                <a:solidFill>
                  <a:srgbClr val="181D21"/>
                </a:solidFill>
                <a:effectLst/>
                <a:latin typeface="YS Text"/>
                <a:cs typeface="Times New Roman" panose="02020603050405020304" pitchFamily="18" charset="0"/>
              </a:rPr>
              <a:t>Аутизм</a:t>
            </a:r>
            <a:r>
              <a:rPr lang="ru-RU" b="0" i="0" dirty="0" smtClean="0">
                <a:solidFill>
                  <a:srgbClr val="181D21"/>
                </a:solidFill>
                <a:effectLst/>
                <a:latin typeface="YS Text"/>
                <a:cs typeface="Times New Roman" panose="02020603050405020304" pitchFamily="18" charset="0"/>
              </a:rPr>
              <a:t> (расстройство аутистического спектра, РАС) — это неврологическое нарушение развития с разнообразными симптомами.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3063" y="2931619"/>
            <a:ext cx="398742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0" dirty="0" smtClean="0">
                <a:effectLst/>
                <a:latin typeface="YS Text"/>
              </a:rPr>
              <a:t>Ребенок</a:t>
            </a:r>
            <a:r>
              <a:rPr lang="ru-RU" b="0" i="0" dirty="0" smtClean="0">
                <a:effectLst/>
                <a:latin typeface="YS Text"/>
              </a:rPr>
              <a:t> </a:t>
            </a:r>
            <a:r>
              <a:rPr lang="ru-RU" b="1" i="0" dirty="0" smtClean="0">
                <a:effectLst/>
                <a:latin typeface="YS Text"/>
              </a:rPr>
              <a:t>с</a:t>
            </a:r>
            <a:r>
              <a:rPr lang="ru-RU" b="0" i="0" dirty="0" smtClean="0">
                <a:effectLst/>
                <a:latin typeface="YS Text"/>
              </a:rPr>
              <a:t> </a:t>
            </a:r>
            <a:r>
              <a:rPr lang="ru-RU" b="1" i="0" dirty="0" smtClean="0">
                <a:effectLst/>
                <a:latin typeface="YS Text"/>
              </a:rPr>
              <a:t>аутизмом</a:t>
            </a:r>
            <a:r>
              <a:rPr lang="ru-RU" b="0" i="0" dirty="0" smtClean="0">
                <a:effectLst/>
                <a:latin typeface="YS Text"/>
              </a:rPr>
              <a:t> </a:t>
            </a:r>
            <a:r>
              <a:rPr lang="ru-RU" b="1" i="0" dirty="0" smtClean="0">
                <a:effectLst/>
                <a:latin typeface="YS Text"/>
              </a:rPr>
              <a:t>может</a:t>
            </a:r>
            <a:r>
              <a:rPr lang="ru-RU" b="0" i="0" dirty="0" smtClean="0">
                <a:effectLst/>
                <a:latin typeface="YS Text"/>
              </a:rPr>
              <a:t> </a:t>
            </a:r>
          </a:p>
          <a:p>
            <a:pPr algn="just"/>
            <a:r>
              <a:rPr lang="ru-RU" b="1" i="0" dirty="0" smtClean="0">
                <a:effectLst/>
                <a:latin typeface="YS Text"/>
              </a:rPr>
              <a:t>появиться</a:t>
            </a:r>
            <a:r>
              <a:rPr lang="ru-RU" b="0" i="0" dirty="0" smtClean="0">
                <a:effectLst/>
                <a:latin typeface="YS Text"/>
              </a:rPr>
              <a:t> </a:t>
            </a:r>
            <a:r>
              <a:rPr lang="ru-RU" b="1" i="0" dirty="0" smtClean="0">
                <a:effectLst/>
                <a:latin typeface="YS Text"/>
              </a:rPr>
              <a:t>в</a:t>
            </a:r>
            <a:r>
              <a:rPr lang="ru-RU" b="0" i="0" dirty="0" smtClean="0">
                <a:effectLst/>
                <a:latin typeface="YS Text"/>
              </a:rPr>
              <a:t> </a:t>
            </a:r>
            <a:r>
              <a:rPr lang="ru-RU" b="1" i="0" dirty="0" smtClean="0">
                <a:effectLst/>
                <a:latin typeface="YS Text"/>
              </a:rPr>
              <a:t>любой</a:t>
            </a:r>
            <a:r>
              <a:rPr lang="ru-RU" b="0" i="0" dirty="0" smtClean="0">
                <a:effectLst/>
                <a:latin typeface="YS Text"/>
              </a:rPr>
              <a:t> </a:t>
            </a:r>
            <a:r>
              <a:rPr lang="ru-RU" b="1" i="0" dirty="0" smtClean="0">
                <a:effectLst/>
                <a:latin typeface="YS Text"/>
              </a:rPr>
              <a:t>семье</a:t>
            </a:r>
            <a:r>
              <a:rPr lang="ru-RU" b="0" i="0" dirty="0" smtClean="0">
                <a:effectLst/>
                <a:latin typeface="YS Text"/>
              </a:rPr>
              <a:t>, вне зависимости от достатка, образования, социального статуса родителей. В том, что у </a:t>
            </a:r>
            <a:r>
              <a:rPr lang="ru-RU" b="1" i="0" dirty="0" smtClean="0">
                <a:effectLst/>
                <a:latin typeface="YS Text"/>
              </a:rPr>
              <a:t>ребенка</a:t>
            </a:r>
            <a:r>
              <a:rPr lang="ru-RU" b="0" i="0" dirty="0" smtClean="0">
                <a:effectLst/>
                <a:latin typeface="YS Text"/>
              </a:rPr>
              <a:t> </a:t>
            </a:r>
            <a:r>
              <a:rPr lang="ru-RU" b="1" i="0" dirty="0" smtClean="0">
                <a:effectLst/>
                <a:latin typeface="YS Text"/>
              </a:rPr>
              <a:t>аутизм</a:t>
            </a:r>
            <a:r>
              <a:rPr lang="ru-RU" b="0" i="0" dirty="0" smtClean="0">
                <a:effectLst/>
                <a:latin typeface="YS Text"/>
              </a:rPr>
              <a:t>, нет ничьей вины. </a:t>
            </a:r>
            <a:r>
              <a:rPr lang="ru-RU" b="1" i="0" dirty="0" smtClean="0">
                <a:effectLst/>
                <a:latin typeface="YS Text"/>
              </a:rPr>
              <a:t>Аутизм</a:t>
            </a:r>
            <a:r>
              <a:rPr lang="ru-RU" b="0" i="0" dirty="0" smtClean="0">
                <a:effectLst/>
                <a:latin typeface="YS Text"/>
              </a:rPr>
              <a:t> – это расстройство, в возникновении которого играет роль комплекс факторов.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61" y="5489111"/>
            <a:ext cx="443223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b="1" u="sng" dirty="0" smtClean="0">
                <a:solidFill>
                  <a:srgbClr val="FF0000"/>
                </a:solidFill>
                <a:latin typeface="YS Text"/>
              </a:rPr>
              <a:t>НО!!!</a:t>
            </a:r>
            <a:r>
              <a:rPr lang="ru-RU" dirty="0" smtClean="0">
                <a:solidFill>
                  <a:srgbClr val="FF0000"/>
                </a:solidFill>
                <a:latin typeface="YS Text"/>
              </a:rPr>
              <a:t> </a:t>
            </a:r>
          </a:p>
          <a:p>
            <a:pPr lvl="0" algn="just"/>
            <a:r>
              <a:rPr lang="ru-RU" b="1" dirty="0" smtClean="0">
                <a:latin typeface="YS Text"/>
              </a:rPr>
              <a:t>Диагноз может поставить только </a:t>
            </a:r>
          </a:p>
          <a:p>
            <a:pPr lvl="0" algn="just"/>
            <a:r>
              <a:rPr lang="ru-RU" b="1" dirty="0" smtClean="0">
                <a:latin typeface="YS Text"/>
              </a:rPr>
              <a:t>специалист</a:t>
            </a:r>
            <a:r>
              <a:rPr lang="ru-RU" dirty="0">
                <a:latin typeface="YS Text"/>
              </a:rPr>
              <a:t> </a:t>
            </a:r>
            <a:r>
              <a:rPr lang="ru-RU" dirty="0" smtClean="0">
                <a:latin typeface="YS Text"/>
              </a:rPr>
              <a:t>на основании наблюдения</a:t>
            </a:r>
          </a:p>
          <a:p>
            <a:pPr lvl="0" algn="just"/>
            <a:r>
              <a:rPr lang="ru-RU" dirty="0" smtClean="0">
                <a:latin typeface="YS Text"/>
              </a:rPr>
              <a:t>за ребенком.</a:t>
            </a:r>
            <a:endParaRPr lang="ru-RU" dirty="0">
              <a:latin typeface="YS Text"/>
            </a:endParaRPr>
          </a:p>
        </p:txBody>
      </p:sp>
      <p:pic>
        <p:nvPicPr>
          <p:cNvPr id="1028" name="Picture 4" descr="Симптомы аутизма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4" t="7106" r="2346" b="3311"/>
          <a:stretch/>
        </p:blipFill>
        <p:spPr bwMode="auto">
          <a:xfrm>
            <a:off x="6096000" y="1458666"/>
            <a:ext cx="5486400" cy="524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08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362"/>
            <a:ext cx="1097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Симптомы аутизма в поведении ребенка</a:t>
            </a:r>
          </a:p>
          <a:p>
            <a:pPr algn="ctr"/>
            <a:endParaRPr lang="ru-RU" sz="4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Рисунок 3" descr="https://upload.wikimedia.org/wikipedia/commons/thumb/f/fd/Blue_Edison_lamp.svg/1200px-Blue_Edison_lamp.svg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0" r="16703" b="8176"/>
          <a:stretch/>
        </p:blipFill>
        <p:spPr bwMode="auto">
          <a:xfrm>
            <a:off x="11171888" y="-184830"/>
            <a:ext cx="924560" cy="12649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7640" y="849898"/>
            <a:ext cx="376428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0070C0"/>
                </a:solidFill>
                <a:latin typeface="YS Text"/>
                <a:cs typeface="Times New Roman" panose="02020603050405020304" pitchFamily="18" charset="0"/>
              </a:rPr>
              <a:t>Нарушения общения</a:t>
            </a:r>
            <a:endParaRPr lang="ru-RU" sz="2000" dirty="0" smtClean="0">
              <a:solidFill>
                <a:srgbClr val="0070C0"/>
              </a:solidFill>
              <a:latin typeface="YS Text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dirty="0" smtClean="0">
                <a:latin typeface="YS Text"/>
                <a:cs typeface="Times New Roman" panose="02020603050405020304" pitchFamily="18" charset="0"/>
              </a:rPr>
              <a:t>    отсутствует или резко нарушен контакт «глаза в глаза»;</a:t>
            </a:r>
          </a:p>
          <a:p>
            <a:pPr algn="just">
              <a:spcAft>
                <a:spcPts val="600"/>
              </a:spcAft>
            </a:pPr>
            <a:r>
              <a:rPr lang="ru-RU" dirty="0">
                <a:latin typeface="YS Text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YS Text"/>
                <a:cs typeface="Times New Roman" panose="02020603050405020304" pitchFamily="18" charset="0"/>
              </a:rPr>
              <a:t>   отсутствие эмоциональной реакции на появление близких;</a:t>
            </a:r>
          </a:p>
          <a:p>
            <a:pPr algn="just">
              <a:spcAft>
                <a:spcPts val="600"/>
              </a:spcAft>
            </a:pPr>
            <a:r>
              <a:rPr lang="ru-RU" dirty="0">
                <a:latin typeface="YS Text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YS Text"/>
                <a:cs typeface="Times New Roman" panose="02020603050405020304" pitchFamily="18" charset="0"/>
              </a:rPr>
              <a:t>    одинаково относится к одушевленным и неодушевленным предметам;</a:t>
            </a:r>
          </a:p>
          <a:p>
            <a:pPr algn="just">
              <a:spcAft>
                <a:spcPts val="600"/>
              </a:spcAft>
            </a:pPr>
            <a:r>
              <a:rPr lang="ru-RU" dirty="0" smtClean="0">
                <a:latin typeface="YS Text"/>
                <a:cs typeface="Times New Roman" panose="02020603050405020304" pitchFamily="18" charset="0"/>
              </a:rPr>
              <a:t>      проявляется повышенная чувствительность к физическому воздействию, прикосновению;</a:t>
            </a:r>
          </a:p>
          <a:p>
            <a:pPr algn="just">
              <a:spcAft>
                <a:spcPts val="600"/>
              </a:spcAft>
            </a:pPr>
            <a:r>
              <a:rPr lang="ru-RU" dirty="0" smtClean="0">
                <a:latin typeface="YS Text"/>
                <a:cs typeface="Times New Roman" panose="02020603050405020304" pitchFamily="18" charset="0"/>
              </a:rPr>
              <a:t>      может испытывать страх в общении со сверстниками, поэтому начинает проявлять к ним агрессию;</a:t>
            </a:r>
          </a:p>
          <a:p>
            <a:pPr algn="just">
              <a:spcAft>
                <a:spcPts val="600"/>
              </a:spcAft>
            </a:pPr>
            <a:r>
              <a:rPr lang="ru-RU" dirty="0" smtClean="0">
                <a:latin typeface="YS Text"/>
                <a:cs typeface="Times New Roman" panose="02020603050405020304" pitchFamily="18" charset="0"/>
              </a:rPr>
              <a:t>     не реагирует на свое имя;</a:t>
            </a:r>
          </a:p>
          <a:p>
            <a:pPr algn="just">
              <a:spcAft>
                <a:spcPts val="600"/>
              </a:spcAft>
            </a:pPr>
            <a:r>
              <a:rPr lang="ru-RU" dirty="0" smtClean="0">
                <a:latin typeface="YS Text"/>
                <a:cs typeface="Times New Roman" panose="02020603050405020304" pitchFamily="18" charset="0"/>
              </a:rPr>
              <a:t>     прячется, жмурится или закрывает лицо и уши ладонями.</a:t>
            </a:r>
          </a:p>
          <a:p>
            <a:pPr>
              <a:spcAft>
                <a:spcPts val="600"/>
              </a:spcAft>
            </a:pPr>
            <a:endParaRPr lang="ru-RU" dirty="0" smtClean="0">
              <a:latin typeface="YS Text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ru-RU" dirty="0">
              <a:latin typeface="YS Text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67640" y="1271825"/>
            <a:ext cx="282736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93800" y="1900883"/>
            <a:ext cx="282736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93800" y="2529941"/>
            <a:ext cx="282736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93800" y="3402253"/>
            <a:ext cx="282736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93800" y="4274565"/>
            <a:ext cx="282736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193688" y="5471613"/>
            <a:ext cx="282736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193688" y="5857284"/>
            <a:ext cx="282736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131008" y="849898"/>
            <a:ext cx="391474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u="sng" dirty="0">
                <a:solidFill>
                  <a:srgbClr val="0070C0"/>
                </a:solidFill>
                <a:latin typeface="YS Text"/>
                <a:cs typeface="Times New Roman" panose="02020603050405020304" pitchFamily="18" charset="0"/>
              </a:rPr>
              <a:t>Нарушения </a:t>
            </a:r>
            <a:r>
              <a:rPr lang="ru-RU" sz="2000" b="1" u="sng" dirty="0" smtClean="0">
                <a:solidFill>
                  <a:srgbClr val="0070C0"/>
                </a:solidFill>
                <a:latin typeface="YS Text"/>
                <a:cs typeface="Times New Roman" panose="02020603050405020304" pitchFamily="18" charset="0"/>
              </a:rPr>
              <a:t>в речи</a:t>
            </a:r>
            <a:endParaRPr lang="ru-RU" sz="2000" dirty="0">
              <a:solidFill>
                <a:srgbClr val="0070C0"/>
              </a:solidFill>
              <a:latin typeface="YS Text"/>
              <a:cs typeface="Times New Roman" panose="02020603050405020304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ru-RU" dirty="0" smtClean="0">
                <a:solidFill>
                  <a:prstClr val="black"/>
                </a:solidFill>
                <a:latin typeface="YS Text"/>
                <a:cs typeface="Times New Roman" panose="02020603050405020304" pitchFamily="18" charset="0"/>
              </a:rPr>
              <a:t>Речь развивается медленно, ребенок может использовать жесты вместо слов и придавать словам неверное значение.   </a:t>
            </a:r>
          </a:p>
          <a:p>
            <a:pPr lvl="0" algn="just">
              <a:spcAft>
                <a:spcPts val="600"/>
              </a:spcAft>
            </a:pPr>
            <a:r>
              <a:rPr lang="ru-RU" dirty="0">
                <a:solidFill>
                  <a:prstClr val="black"/>
                </a:solidFill>
                <a:latin typeface="YS Text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YS Text"/>
                <a:cs typeface="Times New Roman" panose="02020603050405020304" pitchFamily="18" charset="0"/>
              </a:rPr>
              <a:t>   на первом году жизни отсутствует гуление, лепет, интонация в крике;</a:t>
            </a:r>
            <a:endParaRPr lang="ru-RU" dirty="0">
              <a:solidFill>
                <a:prstClr val="black"/>
              </a:solidFill>
              <a:latin typeface="YS Text"/>
              <a:cs typeface="Times New Roman" panose="02020603050405020304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ru-RU" dirty="0">
                <a:solidFill>
                  <a:prstClr val="black"/>
                </a:solidFill>
                <a:latin typeface="YS Text"/>
                <a:cs typeface="Times New Roman" panose="02020603050405020304" pitchFamily="18" charset="0"/>
              </a:rPr>
              <a:t>     </a:t>
            </a:r>
            <a:r>
              <a:rPr lang="ru-RU" dirty="0" smtClean="0">
                <a:solidFill>
                  <a:prstClr val="black"/>
                </a:solidFill>
                <a:latin typeface="YS Text"/>
                <a:cs typeface="Times New Roman" panose="02020603050405020304" pitchFamily="18" charset="0"/>
              </a:rPr>
              <a:t>не отвечает на заданные вопросы;</a:t>
            </a:r>
          </a:p>
          <a:p>
            <a:pPr lvl="0" algn="just">
              <a:spcAft>
                <a:spcPts val="600"/>
              </a:spcAft>
            </a:pPr>
            <a:r>
              <a:rPr lang="ru-RU" dirty="0" smtClean="0">
                <a:solidFill>
                  <a:prstClr val="black"/>
                </a:solidFill>
                <a:latin typeface="YS Text"/>
                <a:cs typeface="Times New Roman" panose="02020603050405020304" pitchFamily="18" charset="0"/>
              </a:rPr>
              <a:t>    отсутствие «Я» в речи;</a:t>
            </a:r>
          </a:p>
          <a:p>
            <a:pPr lvl="0" algn="just">
              <a:spcAft>
                <a:spcPts val="600"/>
              </a:spcAft>
            </a:pPr>
            <a:r>
              <a:rPr lang="ru-RU" dirty="0" smtClean="0">
                <a:solidFill>
                  <a:prstClr val="black"/>
                </a:solidFill>
                <a:latin typeface="YS Text"/>
                <a:cs typeface="Times New Roman" panose="02020603050405020304" pitchFamily="18" charset="0"/>
              </a:rPr>
              <a:t>    постоянно повторяет одни и те же цитаты из мультфильмов и книжек, фразы, услышанные от других.</a:t>
            </a:r>
          </a:p>
          <a:p>
            <a:pPr lvl="0" algn="ctr"/>
            <a:r>
              <a:rPr lang="ru-RU" sz="2000" b="1" u="sng" dirty="0">
                <a:solidFill>
                  <a:srgbClr val="0070C0"/>
                </a:solidFill>
                <a:latin typeface="YS Text"/>
                <a:cs typeface="Times New Roman" panose="02020603050405020304" pitchFamily="18" charset="0"/>
              </a:rPr>
              <a:t>Нарушения в </a:t>
            </a:r>
            <a:r>
              <a:rPr lang="ru-RU" sz="2000" b="1" u="sng" dirty="0" smtClean="0">
                <a:solidFill>
                  <a:srgbClr val="0070C0"/>
                </a:solidFill>
                <a:latin typeface="YS Text"/>
                <a:cs typeface="Times New Roman" panose="02020603050405020304" pitchFamily="18" charset="0"/>
              </a:rPr>
              <a:t>поведении</a:t>
            </a:r>
            <a:endParaRPr lang="ru-RU" sz="2000" dirty="0">
              <a:solidFill>
                <a:srgbClr val="0070C0"/>
              </a:solidFill>
              <a:latin typeface="YS Text"/>
              <a:cs typeface="Times New Roman" panose="02020603050405020304" pitchFamily="18" charset="0"/>
            </a:endParaRPr>
          </a:p>
          <a:p>
            <a:pPr lvl="0" algn="just">
              <a:spcAft>
                <a:spcPts val="600"/>
              </a:spcAft>
            </a:pPr>
            <a:r>
              <a:rPr lang="ru-RU" dirty="0" smtClean="0">
                <a:solidFill>
                  <a:prstClr val="black"/>
                </a:solidFill>
                <a:latin typeface="YS Text"/>
                <a:cs typeface="Times New Roman" panose="02020603050405020304" pitchFamily="18" charset="0"/>
              </a:rPr>
              <a:t>Важными характеристиками в поведении детей с аутизмом являются:</a:t>
            </a:r>
            <a:endParaRPr lang="ru-RU" dirty="0">
              <a:solidFill>
                <a:prstClr val="black"/>
              </a:solidFill>
              <a:latin typeface="YS Text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</a:pPr>
            <a:endParaRPr lang="ru-RU" dirty="0" smtClean="0">
              <a:solidFill>
                <a:prstClr val="black"/>
              </a:solidFill>
              <a:latin typeface="YS Text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</a:pPr>
            <a:endParaRPr lang="ru-RU" dirty="0">
              <a:solidFill>
                <a:prstClr val="black"/>
              </a:solidFill>
              <a:latin typeface="YS Text"/>
              <a:cs typeface="Times New Roman" panose="02020603050405020304" pitchFamily="18" charset="0"/>
            </a:endParaRPr>
          </a:p>
          <a:p>
            <a:pPr lvl="0">
              <a:spcAft>
                <a:spcPts val="600"/>
              </a:spcAft>
            </a:pPr>
            <a:endParaRPr lang="ru-RU" dirty="0">
              <a:solidFill>
                <a:prstClr val="black"/>
              </a:solidFill>
              <a:latin typeface="YS Text"/>
              <a:cs typeface="Times New Roman" panose="02020603050405020304" pitchFamily="18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4131008" y="2453842"/>
            <a:ext cx="282736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4131008" y="3402253"/>
            <a:ext cx="282736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4131008" y="3972141"/>
            <a:ext cx="282736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4131008" y="4298229"/>
            <a:ext cx="282736" cy="182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244840" y="849898"/>
            <a:ext cx="382524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ru-RU" b="1" u="sng" dirty="0" smtClean="0">
                <a:solidFill>
                  <a:prstClr val="black"/>
                </a:solidFill>
                <a:latin typeface="YS Text"/>
                <a:cs typeface="Times New Roman" panose="02020603050405020304" pitchFamily="18" charset="0"/>
              </a:rPr>
              <a:t>Аутоагрессия</a:t>
            </a:r>
            <a:r>
              <a:rPr lang="ru-RU" dirty="0" smtClean="0">
                <a:solidFill>
                  <a:prstClr val="black"/>
                </a:solidFill>
                <a:latin typeface="YS Text"/>
                <a:cs typeface="Times New Roman" panose="02020603050405020304" pitchFamily="18" charset="0"/>
              </a:rPr>
              <a:t> – то есть агрессия против самого себя (он может ударять себя, кусать, бить по щекам). Такое поведение ребенок проявляет, когда его что-то не устраивает – это своеобразная защита от возможных изменений привычного уклада.  </a:t>
            </a:r>
          </a:p>
          <a:p>
            <a:pPr lvl="0" algn="just">
              <a:spcAft>
                <a:spcPts val="600"/>
              </a:spcAft>
            </a:pPr>
            <a:r>
              <a:rPr lang="ru-RU" b="1" u="sng" dirty="0" smtClean="0">
                <a:solidFill>
                  <a:prstClr val="black"/>
                </a:solidFill>
                <a:latin typeface="YS Text"/>
                <a:cs typeface="Times New Roman" panose="02020603050405020304" pitchFamily="18" charset="0"/>
              </a:rPr>
              <a:t>Ритуалы в поведении </a:t>
            </a:r>
            <a:r>
              <a:rPr lang="ru-RU" dirty="0" smtClean="0">
                <a:solidFill>
                  <a:prstClr val="black"/>
                </a:solidFill>
                <a:latin typeface="YS Text"/>
                <a:cs typeface="Times New Roman" panose="02020603050405020304" pitchFamily="18" charset="0"/>
              </a:rPr>
              <a:t>-   у ребенка имеется приверженность к постоянству приема пищи, одежды, игры. </a:t>
            </a:r>
          </a:p>
          <a:p>
            <a:pPr lvl="0" algn="just">
              <a:spcAft>
                <a:spcPts val="600"/>
              </a:spcAft>
            </a:pPr>
            <a:r>
              <a:rPr lang="ru-RU" b="1" u="sng" dirty="0" smtClean="0">
                <a:solidFill>
                  <a:prstClr val="black"/>
                </a:solidFill>
                <a:latin typeface="YS Text"/>
                <a:cs typeface="Times New Roman" panose="02020603050405020304" pitchFamily="18" charset="0"/>
              </a:rPr>
              <a:t>Стереотипия</a:t>
            </a:r>
            <a:r>
              <a:rPr lang="ru-RU" dirty="0" smtClean="0">
                <a:solidFill>
                  <a:prstClr val="black"/>
                </a:solidFill>
                <a:latin typeface="YS Text"/>
                <a:cs typeface="Times New Roman" panose="02020603050405020304" pitchFamily="18" charset="0"/>
              </a:rPr>
              <a:t> – для ребенка характерны ритмичные покачивания, кружения вокруг оси, кивки, движения пальцев рук в виде перебирания, сгибания и разгибания, складывания, ходьба на цыпочках.</a:t>
            </a:r>
            <a:endParaRPr lang="ru-RU" dirty="0">
              <a:solidFill>
                <a:prstClr val="black"/>
              </a:solidFill>
              <a:latin typeface="YS Text"/>
              <a:cs typeface="Times New Roman" panose="02020603050405020304" pitchFamily="18" charset="0"/>
            </a:endParaRPr>
          </a:p>
          <a:p>
            <a:pPr lvl="0" algn="just">
              <a:spcAft>
                <a:spcPts val="600"/>
              </a:spcAft>
            </a:pPr>
            <a:endParaRPr lang="ru-RU" dirty="0">
              <a:solidFill>
                <a:prstClr val="black"/>
              </a:solidFill>
              <a:latin typeface="YS Tex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18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265</Words>
  <Application>Microsoft Office PowerPoint</Application>
  <PresentationFormat>Широкоэкранный</PresentationFormat>
  <Paragraphs>30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YS Text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</dc:creator>
  <cp:lastModifiedBy>Microsoft</cp:lastModifiedBy>
  <cp:revision>12</cp:revision>
  <dcterms:created xsi:type="dcterms:W3CDTF">2022-04-04T15:57:27Z</dcterms:created>
  <dcterms:modified xsi:type="dcterms:W3CDTF">2022-04-04T18:28:01Z</dcterms:modified>
</cp:coreProperties>
</file>